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960" r:id="rId2"/>
    <p:sldId id="1196" r:id="rId3"/>
    <p:sldId id="1002" r:id="rId4"/>
    <p:sldId id="1154" r:id="rId5"/>
    <p:sldId id="1155" r:id="rId6"/>
    <p:sldId id="1148" r:id="rId7"/>
    <p:sldId id="1068" r:id="rId8"/>
    <p:sldId id="1149" r:id="rId9"/>
    <p:sldId id="1151" r:id="rId10"/>
    <p:sldId id="1153" r:id="rId11"/>
    <p:sldId id="1192" r:id="rId12"/>
    <p:sldId id="1101" r:id="rId13"/>
    <p:sldId id="1054" r:id="rId14"/>
    <p:sldId id="1070" r:id="rId15"/>
    <p:sldId id="1126" r:id="rId16"/>
    <p:sldId id="1194" r:id="rId17"/>
    <p:sldId id="1104" r:id="rId18"/>
    <p:sldId id="1144" r:id="rId19"/>
    <p:sldId id="1142" r:id="rId20"/>
    <p:sldId id="1051" r:id="rId21"/>
    <p:sldId id="1052" r:id="rId22"/>
    <p:sldId id="1193" r:id="rId23"/>
    <p:sldId id="1169" r:id="rId24"/>
    <p:sldId id="1158" r:id="rId25"/>
    <p:sldId id="1160" r:id="rId26"/>
    <p:sldId id="1197" r:id="rId27"/>
    <p:sldId id="1163" r:id="rId28"/>
    <p:sldId id="1164" r:id="rId29"/>
    <p:sldId id="1165" r:id="rId30"/>
    <p:sldId id="1184" r:id="rId31"/>
    <p:sldId id="1185" r:id="rId32"/>
    <p:sldId id="1186" r:id="rId33"/>
    <p:sldId id="1183" r:id="rId34"/>
    <p:sldId id="1187" r:id="rId35"/>
    <p:sldId id="1172" r:id="rId36"/>
    <p:sldId id="1173" r:id="rId37"/>
    <p:sldId id="1174" r:id="rId38"/>
    <p:sldId id="1176" r:id="rId39"/>
    <p:sldId id="1177" r:id="rId40"/>
    <p:sldId id="1178" r:id="rId41"/>
    <p:sldId id="1188" r:id="rId42"/>
    <p:sldId id="1190" r:id="rId43"/>
    <p:sldId id="1189" r:id="rId44"/>
    <p:sldId id="1191" r:id="rId45"/>
  </p:sldIdLst>
  <p:sldSz cx="9144000" cy="6858000" type="letter"/>
  <p:notesSz cx="7019925" cy="9305925"/>
  <p:defaultTextStyle>
    <a:defPPr>
      <a:defRPr lang="en-US"/>
    </a:defPPr>
    <a:lvl1pPr algn="l" rtl="0" fontAlgn="base">
      <a:spcBef>
        <a:spcPct val="0"/>
      </a:spcBef>
      <a:spcAft>
        <a:spcPct val="0"/>
      </a:spcAft>
      <a:defRPr sz="1400" kern="1200">
        <a:solidFill>
          <a:schemeClr val="tx2"/>
        </a:solidFill>
        <a:latin typeface="Arial" charset="0"/>
        <a:ea typeface="+mn-ea"/>
        <a:cs typeface="+mn-cs"/>
      </a:defRPr>
    </a:lvl1pPr>
    <a:lvl2pPr marL="457200" algn="l" rtl="0" fontAlgn="base">
      <a:spcBef>
        <a:spcPct val="0"/>
      </a:spcBef>
      <a:spcAft>
        <a:spcPct val="0"/>
      </a:spcAft>
      <a:defRPr sz="1400" kern="1200">
        <a:solidFill>
          <a:schemeClr val="tx2"/>
        </a:solidFill>
        <a:latin typeface="Arial" charset="0"/>
        <a:ea typeface="+mn-ea"/>
        <a:cs typeface="+mn-cs"/>
      </a:defRPr>
    </a:lvl2pPr>
    <a:lvl3pPr marL="914400" algn="l" rtl="0" fontAlgn="base">
      <a:spcBef>
        <a:spcPct val="0"/>
      </a:spcBef>
      <a:spcAft>
        <a:spcPct val="0"/>
      </a:spcAft>
      <a:defRPr sz="1400" kern="1200">
        <a:solidFill>
          <a:schemeClr val="tx2"/>
        </a:solidFill>
        <a:latin typeface="Arial" charset="0"/>
        <a:ea typeface="+mn-ea"/>
        <a:cs typeface="+mn-cs"/>
      </a:defRPr>
    </a:lvl3pPr>
    <a:lvl4pPr marL="1371600" algn="l" rtl="0" fontAlgn="base">
      <a:spcBef>
        <a:spcPct val="0"/>
      </a:spcBef>
      <a:spcAft>
        <a:spcPct val="0"/>
      </a:spcAft>
      <a:defRPr sz="1400" kern="1200">
        <a:solidFill>
          <a:schemeClr val="tx2"/>
        </a:solidFill>
        <a:latin typeface="Arial" charset="0"/>
        <a:ea typeface="+mn-ea"/>
        <a:cs typeface="+mn-cs"/>
      </a:defRPr>
    </a:lvl4pPr>
    <a:lvl5pPr marL="1828800" algn="l" rtl="0" fontAlgn="base">
      <a:spcBef>
        <a:spcPct val="0"/>
      </a:spcBef>
      <a:spcAft>
        <a:spcPct val="0"/>
      </a:spcAft>
      <a:defRPr sz="1400" kern="1200">
        <a:solidFill>
          <a:schemeClr val="tx2"/>
        </a:solidFill>
        <a:latin typeface="Arial" charset="0"/>
        <a:ea typeface="+mn-ea"/>
        <a:cs typeface="+mn-cs"/>
      </a:defRPr>
    </a:lvl5pPr>
    <a:lvl6pPr marL="2286000" algn="l" defTabSz="914400" rtl="0" eaLnBrk="1" latinLnBrk="0" hangingPunct="1">
      <a:defRPr sz="1400" kern="1200">
        <a:solidFill>
          <a:schemeClr val="tx2"/>
        </a:solidFill>
        <a:latin typeface="Arial" charset="0"/>
        <a:ea typeface="+mn-ea"/>
        <a:cs typeface="+mn-cs"/>
      </a:defRPr>
    </a:lvl6pPr>
    <a:lvl7pPr marL="2743200" algn="l" defTabSz="914400" rtl="0" eaLnBrk="1" latinLnBrk="0" hangingPunct="1">
      <a:defRPr sz="1400" kern="1200">
        <a:solidFill>
          <a:schemeClr val="tx2"/>
        </a:solidFill>
        <a:latin typeface="Arial" charset="0"/>
        <a:ea typeface="+mn-ea"/>
        <a:cs typeface="+mn-cs"/>
      </a:defRPr>
    </a:lvl7pPr>
    <a:lvl8pPr marL="3200400" algn="l" defTabSz="914400" rtl="0" eaLnBrk="1" latinLnBrk="0" hangingPunct="1">
      <a:defRPr sz="1400" kern="1200">
        <a:solidFill>
          <a:schemeClr val="tx2"/>
        </a:solidFill>
        <a:latin typeface="Arial" charset="0"/>
        <a:ea typeface="+mn-ea"/>
        <a:cs typeface="+mn-cs"/>
      </a:defRPr>
    </a:lvl8pPr>
    <a:lvl9pPr marL="3657600" algn="l" defTabSz="914400" rtl="0" eaLnBrk="1" latinLnBrk="0" hangingPunct="1">
      <a:defRPr sz="1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A36"/>
    <a:srgbClr val="004081"/>
    <a:srgbClr val="00274E"/>
    <a:srgbClr val="002448"/>
    <a:srgbClr val="C0C0C0"/>
    <a:srgbClr val="003264"/>
    <a:srgbClr val="969696"/>
    <a:srgbClr val="AA2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8381" autoAdjust="0"/>
  </p:normalViewPr>
  <p:slideViewPr>
    <p:cSldViewPr snapToGrid="0">
      <p:cViewPr varScale="1">
        <p:scale>
          <a:sx n="85" d="100"/>
          <a:sy n="85" d="100"/>
        </p:scale>
        <p:origin x="1397"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39"/>
    </p:cViewPr>
  </p:sorterViewPr>
  <p:notesViewPr>
    <p:cSldViewPr snapToGrid="0">
      <p:cViewPr varScale="1">
        <p:scale>
          <a:sx n="77" d="100"/>
          <a:sy n="77" d="100"/>
        </p:scale>
        <p:origin x="-2058" y="-84"/>
      </p:cViewPr>
      <p:guideLst>
        <p:guide orient="horz" pos="2932"/>
        <p:guide pos="2211"/>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588"/>
            <a:ext cx="3041650" cy="461962"/>
          </a:xfrm>
          <a:prstGeom prst="rect">
            <a:avLst/>
          </a:prstGeom>
          <a:noFill/>
          <a:ln w="9525">
            <a:noFill/>
            <a:miter lim="800000"/>
            <a:headEnd/>
            <a:tailEnd/>
          </a:ln>
        </p:spPr>
        <p:txBody>
          <a:bodyPr vert="horz" wrap="square" lIns="18730" tIns="0" rIns="18730" bIns="0" numCol="1" anchor="t" anchorCtr="0" compatLnSpc="1">
            <a:prstTxWarp prst="textNoShape">
              <a:avLst/>
            </a:prstTxWarp>
          </a:bodyPr>
          <a:lstStyle>
            <a:lvl1pPr defTabSz="938108" eaLnBrk="0" hangingPunct="0">
              <a:defRPr sz="1000" i="1">
                <a:solidFill>
                  <a:schemeClr val="tx1"/>
                </a:solidFill>
              </a:defRPr>
            </a:lvl1pPr>
          </a:lstStyle>
          <a:p>
            <a:endParaRPr lang="en-US"/>
          </a:p>
        </p:txBody>
      </p:sp>
      <p:sp>
        <p:nvSpPr>
          <p:cNvPr id="4099" name="Rectangle 3"/>
          <p:cNvSpPr>
            <a:spLocks noGrp="1" noChangeArrowheads="1"/>
          </p:cNvSpPr>
          <p:nvPr>
            <p:ph type="dt" sz="quarter" idx="1"/>
          </p:nvPr>
        </p:nvSpPr>
        <p:spPr bwMode="auto">
          <a:xfrm>
            <a:off x="3978275" y="1588"/>
            <a:ext cx="3041650" cy="461962"/>
          </a:xfrm>
          <a:prstGeom prst="rect">
            <a:avLst/>
          </a:prstGeom>
          <a:noFill/>
          <a:ln w="9525">
            <a:noFill/>
            <a:miter lim="800000"/>
            <a:headEnd/>
            <a:tailEnd/>
          </a:ln>
        </p:spPr>
        <p:txBody>
          <a:bodyPr vert="horz" wrap="square" lIns="18730" tIns="0" rIns="18730" bIns="0" numCol="1" anchor="t" anchorCtr="0" compatLnSpc="1">
            <a:prstTxWarp prst="textNoShape">
              <a:avLst/>
            </a:prstTxWarp>
          </a:bodyPr>
          <a:lstStyle>
            <a:lvl1pPr algn="r" defTabSz="938108" eaLnBrk="0" hangingPunct="0">
              <a:defRPr sz="1000" i="1">
                <a:solidFill>
                  <a:schemeClr val="tx1"/>
                </a:solidFill>
              </a:defRPr>
            </a:lvl1pPr>
          </a:lstStyle>
          <a:p>
            <a:endParaRPr lang="en-US"/>
          </a:p>
        </p:txBody>
      </p:sp>
      <p:sp>
        <p:nvSpPr>
          <p:cNvPr id="4100" name="Rectangle 4"/>
          <p:cNvSpPr>
            <a:spLocks noGrp="1" noChangeArrowheads="1"/>
          </p:cNvSpPr>
          <p:nvPr>
            <p:ph type="ftr" sz="quarter" idx="2"/>
          </p:nvPr>
        </p:nvSpPr>
        <p:spPr bwMode="auto">
          <a:xfrm>
            <a:off x="0" y="8842375"/>
            <a:ext cx="3041650" cy="461963"/>
          </a:xfrm>
          <a:prstGeom prst="rect">
            <a:avLst/>
          </a:prstGeom>
          <a:noFill/>
          <a:ln w="9525">
            <a:noFill/>
            <a:miter lim="800000"/>
            <a:headEnd/>
            <a:tailEnd/>
          </a:ln>
        </p:spPr>
        <p:txBody>
          <a:bodyPr vert="horz" wrap="square" lIns="18730" tIns="0" rIns="18730" bIns="0" numCol="1" anchor="b" anchorCtr="0" compatLnSpc="1">
            <a:prstTxWarp prst="textNoShape">
              <a:avLst/>
            </a:prstTxWarp>
          </a:bodyPr>
          <a:lstStyle>
            <a:lvl1pPr defTabSz="938108" eaLnBrk="0" hangingPunct="0">
              <a:defRPr sz="1000" i="1">
                <a:solidFill>
                  <a:schemeClr val="tx1"/>
                </a:solidFill>
              </a:defRPr>
            </a:lvl1pPr>
          </a:lstStyle>
          <a:p>
            <a:endParaRPr lang="en-US"/>
          </a:p>
        </p:txBody>
      </p:sp>
      <p:sp>
        <p:nvSpPr>
          <p:cNvPr id="4101" name="Rectangle 5"/>
          <p:cNvSpPr>
            <a:spLocks noGrp="1" noChangeArrowheads="1"/>
          </p:cNvSpPr>
          <p:nvPr>
            <p:ph type="sldNum" sz="quarter" idx="3"/>
          </p:nvPr>
        </p:nvSpPr>
        <p:spPr bwMode="auto">
          <a:xfrm>
            <a:off x="3978275" y="8842375"/>
            <a:ext cx="3041650" cy="461963"/>
          </a:xfrm>
          <a:prstGeom prst="rect">
            <a:avLst/>
          </a:prstGeom>
          <a:noFill/>
          <a:ln w="9525">
            <a:noFill/>
            <a:miter lim="800000"/>
            <a:headEnd/>
            <a:tailEnd/>
          </a:ln>
        </p:spPr>
        <p:txBody>
          <a:bodyPr vert="horz" wrap="square" lIns="18730" tIns="0" rIns="18730" bIns="0" numCol="1" anchor="b" anchorCtr="0" compatLnSpc="1">
            <a:prstTxWarp prst="textNoShape">
              <a:avLst/>
            </a:prstTxWarp>
          </a:bodyPr>
          <a:lstStyle>
            <a:lvl1pPr algn="r" defTabSz="938108" eaLnBrk="0" hangingPunct="0">
              <a:defRPr sz="1000" i="1">
                <a:solidFill>
                  <a:schemeClr val="tx1"/>
                </a:solidFill>
              </a:defRPr>
            </a:lvl1pPr>
          </a:lstStyle>
          <a:p>
            <a:fld id="{AF8693A5-3BE9-48FE-8698-A5886BA6C775}" type="slidenum">
              <a:rPr lang="en-US"/>
              <a:pPr/>
              <a:t>‹#›</a:t>
            </a:fld>
            <a:endParaRPr lang="en-US"/>
          </a:p>
        </p:txBody>
      </p:sp>
      <p:sp>
        <p:nvSpPr>
          <p:cNvPr id="4102" name="Rectangle 6"/>
          <p:cNvSpPr>
            <a:spLocks noChangeArrowheads="1"/>
          </p:cNvSpPr>
          <p:nvPr/>
        </p:nvSpPr>
        <p:spPr bwMode="auto">
          <a:xfrm>
            <a:off x="3111498" y="8861425"/>
            <a:ext cx="790583" cy="260046"/>
          </a:xfrm>
          <a:prstGeom prst="rect">
            <a:avLst/>
          </a:prstGeom>
          <a:noFill/>
          <a:ln w="9525">
            <a:noFill/>
            <a:miter lim="800000"/>
            <a:headEnd/>
            <a:tailEnd/>
          </a:ln>
        </p:spPr>
        <p:txBody>
          <a:bodyPr wrap="none" lIns="92098" tIns="46829" rIns="92098" bIns="46829">
            <a:spAutoFit/>
          </a:bodyPr>
          <a:lstStyle/>
          <a:p>
            <a:pPr algn="ctr" defTabSz="968266" eaLnBrk="0" hangingPunct="0">
              <a:lnSpc>
                <a:spcPct val="90000"/>
              </a:lnSpc>
            </a:pPr>
            <a:r>
              <a:rPr lang="en-US" sz="1200" dirty="0">
                <a:solidFill>
                  <a:schemeClr val="tx1"/>
                </a:solidFill>
              </a:rPr>
              <a:t>Page </a:t>
            </a:r>
            <a:fld id="{37E68AF9-4EB2-410B-B8AA-4648D127E9FE}" type="slidenum">
              <a:rPr lang="en-US" sz="1200">
                <a:solidFill>
                  <a:schemeClr val="tx1"/>
                </a:solidFill>
              </a:rPr>
              <a:pPr algn="ctr" defTabSz="968266" eaLnBrk="0" hangingPunct="0">
                <a:lnSpc>
                  <a:spcPct val="90000"/>
                </a:lnSpc>
              </a:pPr>
              <a:t>‹#›</a:t>
            </a:fld>
            <a:endParaRPr lang="en-US" sz="1200" dirty="0">
              <a:solidFill>
                <a:schemeClr val="tx1"/>
              </a:solidFill>
            </a:endParaRPr>
          </a:p>
        </p:txBody>
      </p:sp>
    </p:spTree>
    <p:extLst>
      <p:ext uri="{BB962C8B-B14F-4D97-AF65-F5344CB8AC3E}">
        <p14:creationId xmlns:p14="http://schemas.microsoft.com/office/powerpoint/2010/main" val="2708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41650" cy="461962"/>
          </a:xfrm>
          <a:prstGeom prst="rect">
            <a:avLst/>
          </a:prstGeom>
          <a:noFill/>
          <a:ln w="9525">
            <a:noFill/>
            <a:miter lim="800000"/>
            <a:headEnd/>
            <a:tailEnd/>
          </a:ln>
        </p:spPr>
        <p:txBody>
          <a:bodyPr vert="horz" wrap="square" lIns="18730" tIns="0" rIns="18730" bIns="0" numCol="1" anchor="t" anchorCtr="0" compatLnSpc="1">
            <a:prstTxWarp prst="textNoShape">
              <a:avLst/>
            </a:prstTxWarp>
          </a:bodyPr>
          <a:lstStyle>
            <a:lvl1pPr defTabSz="938108" eaLnBrk="0" hangingPunct="0">
              <a:defRPr sz="1000" i="1">
                <a:solidFill>
                  <a:schemeClr val="tx1"/>
                </a:solidFill>
              </a:defRPr>
            </a:lvl1pPr>
          </a:lstStyle>
          <a:p>
            <a:endParaRPr lang="en-US"/>
          </a:p>
        </p:txBody>
      </p:sp>
      <p:sp>
        <p:nvSpPr>
          <p:cNvPr id="3075" name="Rectangle 3"/>
          <p:cNvSpPr>
            <a:spLocks noGrp="1" noChangeArrowheads="1"/>
          </p:cNvSpPr>
          <p:nvPr>
            <p:ph type="dt" idx="1"/>
          </p:nvPr>
        </p:nvSpPr>
        <p:spPr bwMode="auto">
          <a:xfrm>
            <a:off x="3978275" y="1588"/>
            <a:ext cx="3041650" cy="461962"/>
          </a:xfrm>
          <a:prstGeom prst="rect">
            <a:avLst/>
          </a:prstGeom>
          <a:noFill/>
          <a:ln w="9525">
            <a:noFill/>
            <a:miter lim="800000"/>
            <a:headEnd/>
            <a:tailEnd/>
          </a:ln>
        </p:spPr>
        <p:txBody>
          <a:bodyPr vert="horz" wrap="square" lIns="18730" tIns="0" rIns="18730" bIns="0" numCol="1" anchor="t" anchorCtr="0" compatLnSpc="1">
            <a:prstTxWarp prst="textNoShape">
              <a:avLst/>
            </a:prstTxWarp>
          </a:bodyPr>
          <a:lstStyle>
            <a:lvl1pPr algn="r" defTabSz="938108" eaLnBrk="0" hangingPunct="0">
              <a:defRPr sz="1000" i="1">
                <a:solidFill>
                  <a:schemeClr val="tx1"/>
                </a:solidFill>
              </a:defRPr>
            </a:lvl1pPr>
          </a:lstStyle>
          <a:p>
            <a:endParaRPr lang="en-US"/>
          </a:p>
        </p:txBody>
      </p:sp>
      <p:sp>
        <p:nvSpPr>
          <p:cNvPr id="3076" name="Rectangle 4"/>
          <p:cNvSpPr>
            <a:spLocks noGrp="1" noChangeArrowheads="1"/>
          </p:cNvSpPr>
          <p:nvPr>
            <p:ph type="ftr" sz="quarter" idx="4"/>
          </p:nvPr>
        </p:nvSpPr>
        <p:spPr bwMode="auto">
          <a:xfrm>
            <a:off x="0" y="8842375"/>
            <a:ext cx="3041650" cy="461963"/>
          </a:xfrm>
          <a:prstGeom prst="rect">
            <a:avLst/>
          </a:prstGeom>
          <a:noFill/>
          <a:ln w="9525">
            <a:noFill/>
            <a:miter lim="800000"/>
            <a:headEnd/>
            <a:tailEnd/>
          </a:ln>
        </p:spPr>
        <p:txBody>
          <a:bodyPr vert="horz" wrap="square" lIns="18730" tIns="0" rIns="18730" bIns="0" numCol="1" anchor="b" anchorCtr="0" compatLnSpc="1">
            <a:prstTxWarp prst="textNoShape">
              <a:avLst/>
            </a:prstTxWarp>
          </a:bodyPr>
          <a:lstStyle>
            <a:lvl1pPr defTabSz="938108" eaLnBrk="0" hangingPunct="0">
              <a:defRPr sz="1000" i="1">
                <a:solidFill>
                  <a:schemeClr val="tx1"/>
                </a:solidFill>
              </a:defRPr>
            </a:lvl1pPr>
          </a:lstStyle>
          <a:p>
            <a:endParaRPr lang="en-US"/>
          </a:p>
        </p:txBody>
      </p:sp>
      <p:sp>
        <p:nvSpPr>
          <p:cNvPr id="3077" name="Rectangle 5"/>
          <p:cNvSpPr>
            <a:spLocks noGrp="1" noChangeArrowheads="1"/>
          </p:cNvSpPr>
          <p:nvPr>
            <p:ph type="sldNum" sz="quarter" idx="5"/>
          </p:nvPr>
        </p:nvSpPr>
        <p:spPr bwMode="auto">
          <a:xfrm>
            <a:off x="3978275" y="8842375"/>
            <a:ext cx="3041650" cy="461963"/>
          </a:xfrm>
          <a:prstGeom prst="rect">
            <a:avLst/>
          </a:prstGeom>
          <a:noFill/>
          <a:ln w="9525">
            <a:noFill/>
            <a:miter lim="800000"/>
            <a:headEnd/>
            <a:tailEnd/>
          </a:ln>
        </p:spPr>
        <p:txBody>
          <a:bodyPr vert="horz" wrap="square" lIns="18730" tIns="0" rIns="18730" bIns="0" numCol="1" anchor="b" anchorCtr="0" compatLnSpc="1">
            <a:prstTxWarp prst="textNoShape">
              <a:avLst/>
            </a:prstTxWarp>
          </a:bodyPr>
          <a:lstStyle>
            <a:lvl1pPr algn="r" defTabSz="938108" eaLnBrk="0" hangingPunct="0">
              <a:defRPr sz="1000" i="1">
                <a:solidFill>
                  <a:schemeClr val="tx1"/>
                </a:solidFill>
              </a:defRPr>
            </a:lvl1pPr>
          </a:lstStyle>
          <a:p>
            <a:fld id="{484F0281-A443-4B70-A2F0-EEC997B995D6}" type="slidenum">
              <a:rPr lang="en-US"/>
              <a:pPr/>
              <a:t>‹#›</a:t>
            </a:fld>
            <a:endParaRPr lang="en-US"/>
          </a:p>
        </p:txBody>
      </p:sp>
      <p:sp>
        <p:nvSpPr>
          <p:cNvPr id="3078" name="Rectangle 6"/>
          <p:cNvSpPr>
            <a:spLocks noChangeArrowheads="1"/>
          </p:cNvSpPr>
          <p:nvPr/>
        </p:nvSpPr>
        <p:spPr bwMode="auto">
          <a:xfrm>
            <a:off x="3111498" y="8861425"/>
            <a:ext cx="790583" cy="260046"/>
          </a:xfrm>
          <a:prstGeom prst="rect">
            <a:avLst/>
          </a:prstGeom>
          <a:noFill/>
          <a:ln w="9525">
            <a:noFill/>
            <a:miter lim="800000"/>
            <a:headEnd/>
            <a:tailEnd/>
          </a:ln>
        </p:spPr>
        <p:txBody>
          <a:bodyPr wrap="none" lIns="92098" tIns="46829" rIns="92098" bIns="46829">
            <a:spAutoFit/>
          </a:bodyPr>
          <a:lstStyle/>
          <a:p>
            <a:pPr algn="ctr" defTabSz="968266" eaLnBrk="0" hangingPunct="0">
              <a:lnSpc>
                <a:spcPct val="90000"/>
              </a:lnSpc>
            </a:pPr>
            <a:r>
              <a:rPr lang="en-US" sz="1200" dirty="0">
                <a:solidFill>
                  <a:schemeClr val="tx1"/>
                </a:solidFill>
              </a:rPr>
              <a:t>Page </a:t>
            </a:r>
            <a:fld id="{98384EA1-7932-4C39-A117-D9D88939BF21}" type="slidenum">
              <a:rPr lang="en-US" sz="1200">
                <a:solidFill>
                  <a:schemeClr val="tx1"/>
                </a:solidFill>
              </a:rPr>
              <a:pPr algn="ctr" defTabSz="968266" eaLnBrk="0" hangingPunct="0">
                <a:lnSpc>
                  <a:spcPct val="90000"/>
                </a:lnSpc>
              </a:pPr>
              <a:t>‹#›</a:t>
            </a:fld>
            <a:endParaRPr lang="en-US" sz="1200" dirty="0">
              <a:solidFill>
                <a:schemeClr val="tx1"/>
              </a:solidFill>
            </a:endParaRPr>
          </a:p>
        </p:txBody>
      </p:sp>
      <p:sp>
        <p:nvSpPr>
          <p:cNvPr id="7175" name="Rectangle 7"/>
          <p:cNvSpPr>
            <a:spLocks noGrp="1" noRot="1" noChangeAspect="1" noChangeArrowheads="1" noTextEdit="1"/>
          </p:cNvSpPr>
          <p:nvPr>
            <p:ph type="sldImg" idx="2"/>
          </p:nvPr>
        </p:nvSpPr>
        <p:spPr bwMode="auto">
          <a:xfrm>
            <a:off x="1338263" y="5130800"/>
            <a:ext cx="4324350" cy="3244850"/>
          </a:xfrm>
          <a:prstGeom prst="rect">
            <a:avLst/>
          </a:prstGeom>
          <a:noFill/>
          <a:ln w="12700">
            <a:solidFill>
              <a:schemeClr val="tx1"/>
            </a:solidFill>
            <a:miter lim="800000"/>
            <a:headEnd/>
            <a:tailEnd/>
          </a:ln>
        </p:spPr>
      </p:sp>
      <p:sp>
        <p:nvSpPr>
          <p:cNvPr id="3080" name="Rectangle 8"/>
          <p:cNvSpPr>
            <a:spLocks noGrp="1" noChangeArrowheads="1"/>
          </p:cNvSpPr>
          <p:nvPr>
            <p:ph type="body" sz="quarter" idx="3"/>
          </p:nvPr>
        </p:nvSpPr>
        <p:spPr bwMode="auto">
          <a:xfrm>
            <a:off x="973139" y="473076"/>
            <a:ext cx="5138737" cy="4186238"/>
          </a:xfrm>
          <a:prstGeom prst="rect">
            <a:avLst/>
          </a:prstGeom>
          <a:noFill/>
          <a:ln w="9525">
            <a:noFill/>
            <a:miter lim="800000"/>
            <a:headEnd/>
            <a:tailEnd/>
          </a:ln>
        </p:spPr>
        <p:txBody>
          <a:bodyPr vert="horz" wrap="square" lIns="96780" tIns="51512" rIns="96780" bIns="51512"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95843565"/>
      </p:ext>
    </p:extLst>
  </p:cSld>
  <p:clrMap bg1="lt1" tx1="dk1" bg2="lt2" tx2="dk2" accent1="accent1" accent2="accent2" accent3="accent3" accent4="accent4" accent5="accent5" accent6="accent6" hlink="hlink" folHlink="folHlink"/>
  <p:notesStyle>
    <a:lvl1pPr algn="l" defTabSz="1030288" rtl="0" eaLnBrk="0" fontAlgn="base" hangingPunct="0">
      <a:lnSpc>
        <a:spcPct val="87000"/>
      </a:lnSpc>
      <a:spcBef>
        <a:spcPct val="40000"/>
      </a:spcBef>
      <a:spcAft>
        <a:spcPct val="0"/>
      </a:spcAft>
      <a:defRPr sz="1600" kern="1200">
        <a:solidFill>
          <a:schemeClr val="tx1"/>
        </a:solidFill>
        <a:latin typeface="Arial" charset="0"/>
        <a:ea typeface="+mn-ea"/>
        <a:cs typeface="+mn-cs"/>
      </a:defRPr>
    </a:lvl1pPr>
    <a:lvl2pPr marL="484188"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2pPr>
    <a:lvl3pPr marL="971550"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3pPr>
    <a:lvl4pPr marL="1457325"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4pPr>
    <a:lvl5pPr marL="1944688"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2767015" y="6564314"/>
            <a:ext cx="2513012" cy="390991"/>
          </a:xfrm>
          <a:prstGeom prst="rect">
            <a:avLst/>
          </a:prstGeom>
          <a:noFill/>
          <a:ln w="9525">
            <a:noFill/>
            <a:miter lim="800000"/>
            <a:headEnd/>
            <a:tailEnd/>
          </a:ln>
          <a:effectLst/>
        </p:spPr>
        <p:txBody>
          <a:bodyPr lIns="97648" tIns="48825" rIns="97648" bIns="48825">
            <a:spAutoFit/>
          </a:bodyPr>
          <a:lstStyle/>
          <a:p>
            <a:pPr algn="ctr" defTabSz="969963" eaLnBrk="0" hangingPunct="0">
              <a:spcBef>
                <a:spcPct val="50000"/>
              </a:spcBef>
              <a:defRPr/>
            </a:pPr>
            <a:endParaRPr lang="en-US" sz="1900">
              <a:solidFill>
                <a:schemeClr val="tx1"/>
              </a:solidFill>
            </a:endParaRPr>
          </a:p>
        </p:txBody>
      </p:sp>
      <p:grpSp>
        <p:nvGrpSpPr>
          <p:cNvPr id="5" name="Group 98"/>
          <p:cNvGrpSpPr>
            <a:grpSpLocks/>
          </p:cNvGrpSpPr>
          <p:nvPr userDrawn="1"/>
        </p:nvGrpSpPr>
        <p:grpSpPr bwMode="auto">
          <a:xfrm>
            <a:off x="0" y="0"/>
            <a:ext cx="8839200" cy="6858000"/>
            <a:chOff x="0" y="0"/>
            <a:chExt cx="5568" cy="4320"/>
          </a:xfrm>
        </p:grpSpPr>
        <p:pic>
          <p:nvPicPr>
            <p:cNvPr id="6" name="Picture 85" descr="Penn_Medicine_color_xtra_sm"/>
            <p:cNvPicPr>
              <a:picLocks noChangeAspect="1" noChangeArrowheads="1"/>
            </p:cNvPicPr>
            <p:nvPr userDrawn="1"/>
          </p:nvPicPr>
          <p:blipFill>
            <a:blip r:embed="rId2" cstate="print"/>
            <a:srcRect/>
            <a:stretch>
              <a:fillRect/>
            </a:stretch>
          </p:blipFill>
          <p:spPr bwMode="auto">
            <a:xfrm>
              <a:off x="3792" y="3858"/>
              <a:ext cx="1776" cy="313"/>
            </a:xfrm>
            <a:prstGeom prst="rect">
              <a:avLst/>
            </a:prstGeom>
            <a:noFill/>
            <a:ln w="9525">
              <a:noFill/>
              <a:miter lim="800000"/>
              <a:headEnd/>
              <a:tailEnd/>
            </a:ln>
          </p:spPr>
        </p:pic>
        <p:sp>
          <p:nvSpPr>
            <p:cNvPr id="7" name="Line 92"/>
            <p:cNvSpPr>
              <a:spLocks noChangeShapeType="1"/>
            </p:cNvSpPr>
            <p:nvPr userDrawn="1"/>
          </p:nvSpPr>
          <p:spPr bwMode="auto">
            <a:xfrm>
              <a:off x="463" y="1553"/>
              <a:ext cx="4901" cy="0"/>
            </a:xfrm>
            <a:prstGeom prst="line">
              <a:avLst/>
            </a:prstGeom>
            <a:noFill/>
            <a:ln w="25400">
              <a:solidFill>
                <a:srgbClr val="003264"/>
              </a:solidFill>
              <a:round/>
              <a:headEnd type="none" w="sm" len="sm"/>
              <a:tailEnd type="none" w="sm" len="sm"/>
            </a:ln>
            <a:effectLst/>
          </p:spPr>
          <p:txBody>
            <a:bodyPr/>
            <a:lstStyle/>
            <a:p>
              <a:pPr>
                <a:defRPr/>
              </a:pPr>
              <a:endParaRPr lang="en-US"/>
            </a:p>
          </p:txBody>
        </p:sp>
        <p:pic>
          <p:nvPicPr>
            <p:cNvPr id="8" name="Picture 97" descr="blue-gradient"/>
            <p:cNvPicPr>
              <a:picLocks noChangeAspect="1" noChangeArrowheads="1"/>
            </p:cNvPicPr>
            <p:nvPr userDrawn="1"/>
          </p:nvPicPr>
          <p:blipFill>
            <a:blip r:embed="rId3" cstate="print"/>
            <a:srcRect/>
            <a:stretch>
              <a:fillRect/>
            </a:stretch>
          </p:blipFill>
          <p:spPr bwMode="auto">
            <a:xfrm>
              <a:off x="0" y="0"/>
              <a:ext cx="364" cy="4320"/>
            </a:xfrm>
            <a:prstGeom prst="rect">
              <a:avLst/>
            </a:prstGeom>
            <a:noFill/>
            <a:ln w="9525">
              <a:noFill/>
              <a:miter lim="800000"/>
              <a:headEnd/>
              <a:tailEnd/>
            </a:ln>
          </p:spPr>
        </p:pic>
      </p:grpSp>
      <p:sp>
        <p:nvSpPr>
          <p:cNvPr id="2050" name="Rectangle 2"/>
          <p:cNvSpPr>
            <a:spLocks noGrp="1" noChangeArrowheads="1"/>
          </p:cNvSpPr>
          <p:nvPr>
            <p:ph type="subTitle" sz="quarter" idx="1"/>
          </p:nvPr>
        </p:nvSpPr>
        <p:spPr>
          <a:xfrm>
            <a:off x="735016" y="2508250"/>
            <a:ext cx="7551737" cy="551146"/>
          </a:xfrm>
        </p:spPr>
        <p:txBody>
          <a:bodyPr/>
          <a:lstStyle>
            <a:lvl1pPr marL="228600" indent="0">
              <a:buFont typeface="Wingdings" pitchFamily="2" charset="2"/>
              <a:buNone/>
              <a:defRPr sz="2300">
                <a:solidFill>
                  <a:schemeClr val="tx1"/>
                </a:solidFill>
              </a:defRPr>
            </a:lvl1pPr>
          </a:lstStyle>
          <a:p>
            <a:r>
              <a:rPr lang="en-US"/>
              <a:t>Click to edit Master subtitle style</a:t>
            </a:r>
          </a:p>
        </p:txBody>
      </p:sp>
      <p:sp>
        <p:nvSpPr>
          <p:cNvPr id="2051" name="Rectangle 3"/>
          <p:cNvSpPr>
            <a:spLocks noGrp="1" noChangeArrowheads="1"/>
          </p:cNvSpPr>
          <p:nvPr>
            <p:ph type="ctrTitle" sz="quarter"/>
          </p:nvPr>
        </p:nvSpPr>
        <p:spPr>
          <a:xfrm>
            <a:off x="735016" y="1890713"/>
            <a:ext cx="7551737" cy="542925"/>
          </a:xfrm>
        </p:spPr>
        <p:txBody>
          <a:bodyPr anchor="ct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103984" y="825502"/>
            <a:ext cx="12670135" cy="1709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2" y="90488"/>
            <a:ext cx="2128839"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8516" y="90488"/>
            <a:ext cx="5714385" cy="2478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slide">
    <p:spTree>
      <p:nvGrpSpPr>
        <p:cNvPr id="1" name=""/>
        <p:cNvGrpSpPr/>
        <p:nvPr/>
      </p:nvGrpSpPr>
      <p:grpSpPr>
        <a:xfrm>
          <a:off x="0" y="0"/>
          <a:ext cx="0" cy="0"/>
          <a:chOff x="0" y="0"/>
          <a:chExt cx="0" cy="0"/>
        </a:xfrm>
      </p:grpSpPr>
      <p:sp>
        <p:nvSpPr>
          <p:cNvPr id="5" name="Prostokąt 4"/>
          <p:cNvSpPr/>
          <p:nvPr userDrawn="1"/>
        </p:nvSpPr>
        <p:spPr>
          <a:xfrm>
            <a:off x="0" y="0"/>
            <a:ext cx="9144000" cy="68580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p:cNvPicPr>
            <a:picLocks noChangeAspect="1"/>
          </p:cNvPicPr>
          <p:nvPr userDrawn="1"/>
        </p:nvPicPr>
        <p:blipFill rotWithShape="1">
          <a:blip r:embed="rId2"/>
          <a:srcRect l="8211" t="1" r="43843" b="21628"/>
          <a:stretch/>
        </p:blipFill>
        <p:spPr>
          <a:xfrm>
            <a:off x="239317" y="347241"/>
            <a:ext cx="8904683" cy="6510760"/>
          </a:xfrm>
          <a:prstGeom prst="rect">
            <a:avLst/>
          </a:prstGeom>
        </p:spPr>
      </p:pic>
      <p:pic>
        <p:nvPicPr>
          <p:cNvPr id="6" name="Obraz 5"/>
          <p:cNvPicPr>
            <a:picLocks noChangeAspect="1"/>
          </p:cNvPicPr>
          <p:nvPr userDrawn="1"/>
        </p:nvPicPr>
        <p:blipFill>
          <a:blip r:embed="rId3"/>
          <a:stretch>
            <a:fillRect/>
          </a:stretch>
        </p:blipFill>
        <p:spPr>
          <a:xfrm>
            <a:off x="329431" y="6199590"/>
            <a:ext cx="2680471" cy="330107"/>
          </a:xfrm>
          <a:prstGeom prst="rect">
            <a:avLst/>
          </a:prstGeom>
        </p:spPr>
      </p:pic>
      <p:sp>
        <p:nvSpPr>
          <p:cNvPr id="2" name="Title 1"/>
          <p:cNvSpPr>
            <a:spLocks noGrp="1"/>
          </p:cNvSpPr>
          <p:nvPr userDrawn="1">
            <p:ph type="ctrTitle"/>
          </p:nvPr>
        </p:nvSpPr>
        <p:spPr>
          <a:xfrm>
            <a:off x="329430" y="277386"/>
            <a:ext cx="4598172" cy="861774"/>
          </a:xfrm>
        </p:spPr>
        <p:txBody>
          <a:bodyPr wrap="square" lIns="0" tIns="0" rIns="0" bIns="0" anchor="t">
            <a:spAutoFit/>
          </a:bodyPr>
          <a:lstStyle>
            <a:lvl1pPr algn="l">
              <a:lnSpc>
                <a:spcPct val="100000"/>
              </a:lnSpc>
              <a:defRPr sz="2800" b="1">
                <a:solidFill>
                  <a:schemeClr val="bg1"/>
                </a:solidFill>
                <a:latin typeface="Arial" charset="0"/>
                <a:ea typeface="Arial" charset="0"/>
                <a:cs typeface="Arial" charset="0"/>
              </a:defRPr>
            </a:lvl1pPr>
          </a:lstStyle>
          <a:p>
            <a:r>
              <a:rPr lang="pl-PL" dirty="0"/>
              <a:t>Kliknij, aby </a:t>
            </a:r>
            <a:r>
              <a:rPr lang="pl-PL" dirty="0" err="1"/>
              <a:t>edyt</a:t>
            </a:r>
            <a:r>
              <a:rPr lang="pl-PL" dirty="0"/>
              <a:t>. styl wz. tyt.</a:t>
            </a:r>
            <a:endParaRPr lang="en-US" dirty="0"/>
          </a:p>
        </p:txBody>
      </p:sp>
      <p:sp>
        <p:nvSpPr>
          <p:cNvPr id="7" name="Title 1"/>
          <p:cNvSpPr txBox="1">
            <a:spLocks/>
          </p:cNvSpPr>
          <p:nvPr userDrawn="1"/>
        </p:nvSpPr>
        <p:spPr>
          <a:xfrm>
            <a:off x="7266419" y="6221920"/>
            <a:ext cx="1689525" cy="307777"/>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2800" b="1" i="0" kern="1200">
                <a:solidFill>
                  <a:schemeClr val="bg1"/>
                </a:solidFill>
                <a:latin typeface="Arial" charset="0"/>
                <a:ea typeface="Arial" charset="0"/>
                <a:cs typeface="Arial" charset="0"/>
              </a:defRPr>
            </a:lvl1pPr>
          </a:lstStyle>
          <a:p>
            <a:r>
              <a:rPr lang="pl-PL" sz="1000" b="0" i="0" kern="1200" dirty="0">
                <a:solidFill>
                  <a:schemeClr val="accent4">
                    <a:lumMod val="40000"/>
                    <a:lumOff val="60000"/>
                  </a:schemeClr>
                </a:solidFill>
                <a:effectLst/>
                <a:latin typeface="Arial" charset="0"/>
                <a:ea typeface="Arial" charset="0"/>
                <a:cs typeface="Arial" charset="0"/>
              </a:rPr>
              <a:t>Photo by Rebecca E. Rollins /</a:t>
            </a:r>
            <a:br>
              <a:rPr lang="pl-PL" sz="1000" b="0" i="0" kern="1200" dirty="0">
                <a:solidFill>
                  <a:schemeClr val="accent4">
                    <a:lumMod val="40000"/>
                    <a:lumOff val="60000"/>
                  </a:schemeClr>
                </a:solidFill>
                <a:effectLst/>
                <a:latin typeface="Arial" charset="0"/>
                <a:ea typeface="Arial" charset="0"/>
                <a:cs typeface="Arial" charset="0"/>
              </a:rPr>
            </a:br>
            <a:r>
              <a:rPr lang="pl-PL" sz="1000" b="0" i="0" kern="1200" dirty="0">
                <a:solidFill>
                  <a:schemeClr val="accent4">
                    <a:lumMod val="40000"/>
                    <a:lumOff val="60000"/>
                  </a:schemeClr>
                </a:solidFill>
                <a:effectLst/>
                <a:latin typeface="Arial" charset="0"/>
                <a:ea typeface="Arial" charset="0"/>
                <a:cs typeface="Arial" charset="0"/>
              </a:rPr>
              <a:t>Partners In Health</a:t>
            </a:r>
            <a:endParaRPr lang="en-US" sz="1000" dirty="0">
              <a:solidFill>
                <a:schemeClr val="accent4">
                  <a:lumMod val="40000"/>
                  <a:lumOff val="60000"/>
                </a:schemeClr>
              </a:solidFill>
            </a:endParaRPr>
          </a:p>
        </p:txBody>
      </p:sp>
    </p:spTree>
    <p:extLst>
      <p:ext uri="{BB962C8B-B14F-4D97-AF65-F5344CB8AC3E}">
        <p14:creationId xmlns:p14="http://schemas.microsoft.com/office/powerpoint/2010/main" val="205428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39778" y="825502"/>
            <a:ext cx="7826375" cy="2033603"/>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901920"/>
            <a:ext cx="7772400" cy="50498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775" y="825500"/>
            <a:ext cx="3836988" cy="24952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9165" y="825500"/>
            <a:ext cx="3836987" cy="24952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239009"/>
            <a:ext cx="4040188" cy="935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6"/>
            <a:ext cx="4040188" cy="2218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239009"/>
            <a:ext cx="4041775" cy="935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2218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28030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0"/>
            <a:ext cx="3008313" cy="412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6896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0"/>
            <a:ext cx="5486400" cy="412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39778" y="825502"/>
            <a:ext cx="7826375" cy="2279825"/>
          </a:xfrm>
          <a:prstGeom prst="rect">
            <a:avLst/>
          </a:prstGeom>
          <a:noFill/>
          <a:ln w="9525">
            <a:noFill/>
            <a:miter lim="800000"/>
            <a:headEnd/>
            <a:tailEnd/>
          </a:ln>
        </p:spPr>
        <p:txBody>
          <a:bodyPr vert="horz" wrap="square" lIns="0" tIns="97648" rIns="0" bIns="97648" numCol="1" anchor="t" anchorCtr="0" compatLnSpc="1">
            <a:prstTxWarp prst="textNoShape">
              <a:avLst/>
            </a:prstTxWarp>
            <a:spAutoFit/>
          </a:bodyPr>
          <a:lstStyle/>
          <a:p>
            <a:pPr lvl="0"/>
            <a:r>
              <a:rPr lang="en-US"/>
              <a:t>Level 1</a:t>
            </a:r>
          </a:p>
          <a:p>
            <a:pPr lvl="1"/>
            <a:r>
              <a:rPr lang="en-US"/>
              <a:t>Level two</a:t>
            </a:r>
          </a:p>
          <a:p>
            <a:pPr lvl="2"/>
            <a:r>
              <a:rPr lang="en-US"/>
              <a:t>Level three</a:t>
            </a:r>
          </a:p>
          <a:p>
            <a:pPr lvl="3"/>
            <a:r>
              <a:rPr lang="en-US"/>
              <a:t>Level four</a:t>
            </a:r>
          </a:p>
          <a:p>
            <a:pPr lvl="4"/>
            <a:r>
              <a:rPr lang="en-US"/>
              <a:t>Level five</a:t>
            </a:r>
          </a:p>
        </p:txBody>
      </p:sp>
      <p:sp>
        <p:nvSpPr>
          <p:cNvPr id="1028" name="Rectangle 4"/>
          <p:cNvSpPr>
            <a:spLocks noChangeArrowheads="1"/>
          </p:cNvSpPr>
          <p:nvPr/>
        </p:nvSpPr>
        <p:spPr bwMode="auto">
          <a:xfrm>
            <a:off x="8894955" y="6588714"/>
            <a:ext cx="144270" cy="169277"/>
          </a:xfrm>
          <a:prstGeom prst="rect">
            <a:avLst/>
          </a:prstGeom>
          <a:noFill/>
          <a:ln w="9525">
            <a:noFill/>
            <a:miter lim="800000"/>
            <a:headEnd/>
            <a:tailEnd/>
          </a:ln>
          <a:effectLst/>
        </p:spPr>
        <p:txBody>
          <a:bodyPr wrap="none" lIns="0" tIns="0" rIns="0" bIns="0" anchor="b">
            <a:spAutoFit/>
          </a:bodyPr>
          <a:lstStyle/>
          <a:p>
            <a:pPr algn="r" defTabSz="901700" eaLnBrk="0" hangingPunct="0">
              <a:defRPr/>
            </a:pPr>
            <a:fld id="{CF216244-41B0-4577-992C-1DD5DF7D7CF5}" type="slidenum">
              <a:rPr lang="en-US" sz="1100" b="1">
                <a:solidFill>
                  <a:srgbClr val="14397F"/>
                </a:solidFill>
                <a:latin typeface="Franklin Gothic Book" pitchFamily="34" charset="0"/>
              </a:rPr>
              <a:pPr algn="r" defTabSz="901700" eaLnBrk="0" hangingPunct="0">
                <a:defRPr/>
              </a:pPr>
              <a:t>‹#›</a:t>
            </a:fld>
            <a:endParaRPr lang="en-US" sz="1100" b="1">
              <a:solidFill>
                <a:srgbClr val="14397F"/>
              </a:solidFill>
              <a:latin typeface="Franklin Gothic Book" pitchFamily="34" charset="0"/>
            </a:endParaRPr>
          </a:p>
        </p:txBody>
      </p:sp>
      <p:sp>
        <p:nvSpPr>
          <p:cNvPr id="2" name="Rectangle 6"/>
          <p:cNvSpPr>
            <a:spLocks noGrp="1" noChangeArrowheads="1"/>
          </p:cNvSpPr>
          <p:nvPr>
            <p:ph type="title"/>
          </p:nvPr>
        </p:nvSpPr>
        <p:spPr bwMode="auto">
          <a:xfrm>
            <a:off x="454028" y="90490"/>
            <a:ext cx="8520113" cy="558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32" name="Rectangle 8"/>
          <p:cNvSpPr>
            <a:spLocks noChangeArrowheads="1"/>
          </p:cNvSpPr>
          <p:nvPr/>
        </p:nvSpPr>
        <p:spPr bwMode="auto">
          <a:xfrm>
            <a:off x="2767015" y="6564314"/>
            <a:ext cx="2513012" cy="390991"/>
          </a:xfrm>
          <a:prstGeom prst="rect">
            <a:avLst/>
          </a:prstGeom>
          <a:noFill/>
          <a:ln w="9525">
            <a:noFill/>
            <a:miter lim="800000"/>
            <a:headEnd/>
            <a:tailEnd/>
          </a:ln>
          <a:effectLst/>
        </p:spPr>
        <p:txBody>
          <a:bodyPr lIns="97648" tIns="48825" rIns="97648" bIns="48825">
            <a:spAutoFit/>
          </a:bodyPr>
          <a:lstStyle/>
          <a:p>
            <a:pPr algn="ctr" defTabSz="969963" eaLnBrk="0" hangingPunct="0">
              <a:spcBef>
                <a:spcPct val="50000"/>
              </a:spcBef>
              <a:defRPr/>
            </a:pPr>
            <a:endParaRPr lang="en-US" sz="1900">
              <a:solidFill>
                <a:schemeClr val="tx1"/>
              </a:solidFill>
            </a:endParaRPr>
          </a:p>
        </p:txBody>
      </p:sp>
      <p:grpSp>
        <p:nvGrpSpPr>
          <p:cNvPr id="1030" name="Group 27"/>
          <p:cNvGrpSpPr>
            <a:grpSpLocks/>
          </p:cNvGrpSpPr>
          <p:nvPr/>
        </p:nvGrpSpPr>
        <p:grpSpPr bwMode="auto">
          <a:xfrm>
            <a:off x="0" y="0"/>
            <a:ext cx="9144000" cy="6858000"/>
            <a:chOff x="0" y="0"/>
            <a:chExt cx="5760" cy="4320"/>
          </a:xfrm>
        </p:grpSpPr>
        <p:pic>
          <p:nvPicPr>
            <p:cNvPr id="1031" name="Picture 15" descr="penn med logo"/>
            <p:cNvPicPr>
              <a:picLocks noChangeAspect="1" noChangeArrowheads="1"/>
            </p:cNvPicPr>
            <p:nvPr userDrawn="1"/>
          </p:nvPicPr>
          <p:blipFill>
            <a:blip r:embed="rId14" cstate="print"/>
            <a:srcRect/>
            <a:stretch>
              <a:fillRect/>
            </a:stretch>
          </p:blipFill>
          <p:spPr bwMode="auto">
            <a:xfrm>
              <a:off x="331" y="4135"/>
              <a:ext cx="1006" cy="170"/>
            </a:xfrm>
            <a:prstGeom prst="rect">
              <a:avLst/>
            </a:prstGeom>
            <a:noFill/>
            <a:ln w="9525">
              <a:noFill/>
              <a:miter lim="800000"/>
              <a:headEnd/>
              <a:tailEnd/>
            </a:ln>
          </p:spPr>
        </p:pic>
        <p:sp>
          <p:nvSpPr>
            <p:cNvPr id="1036" name="Rectangle 12"/>
            <p:cNvSpPr>
              <a:spLocks noChangeArrowheads="1"/>
            </p:cNvSpPr>
            <p:nvPr userDrawn="1"/>
          </p:nvSpPr>
          <p:spPr bwMode="auto">
            <a:xfrm>
              <a:off x="242" y="4094"/>
              <a:ext cx="72" cy="226"/>
            </a:xfrm>
            <a:prstGeom prst="rect">
              <a:avLst/>
            </a:prstGeom>
            <a:solidFill>
              <a:srgbClr val="003264"/>
            </a:solidFill>
            <a:ln w="12700">
              <a:noFill/>
              <a:miter lim="800000"/>
              <a:headEnd type="none" w="sm" len="sm"/>
              <a:tailEnd type="none" w="sm" len="sm"/>
            </a:ln>
            <a:effectLst/>
          </p:spPr>
          <p:txBody>
            <a:bodyPr wrap="none" anchor="ctr"/>
            <a:lstStyle/>
            <a:p>
              <a:pPr>
                <a:defRPr/>
              </a:pPr>
              <a:endParaRPr lang="en-US"/>
            </a:p>
          </p:txBody>
        </p:sp>
        <p:sp>
          <p:nvSpPr>
            <p:cNvPr id="1033" name="Line 9"/>
            <p:cNvSpPr>
              <a:spLocks noChangeShapeType="1"/>
            </p:cNvSpPr>
            <p:nvPr userDrawn="1"/>
          </p:nvSpPr>
          <p:spPr bwMode="auto">
            <a:xfrm>
              <a:off x="0" y="4093"/>
              <a:ext cx="5760" cy="0"/>
            </a:xfrm>
            <a:prstGeom prst="line">
              <a:avLst/>
            </a:prstGeom>
            <a:noFill/>
            <a:ln w="12700">
              <a:solidFill>
                <a:srgbClr val="969696"/>
              </a:solidFill>
              <a:round/>
              <a:headEnd type="none" w="sm" len="sm"/>
              <a:tailEnd type="none" w="sm" len="sm"/>
            </a:ln>
            <a:effectLst/>
          </p:spPr>
          <p:txBody>
            <a:bodyPr/>
            <a:lstStyle/>
            <a:p>
              <a:pPr>
                <a:defRPr/>
              </a:pPr>
              <a:endParaRPr lang="en-US"/>
            </a:p>
          </p:txBody>
        </p:sp>
        <p:sp>
          <p:nvSpPr>
            <p:cNvPr id="1034" name="Line 10"/>
            <p:cNvSpPr>
              <a:spLocks noChangeShapeType="1"/>
            </p:cNvSpPr>
            <p:nvPr userDrawn="1"/>
          </p:nvSpPr>
          <p:spPr bwMode="auto">
            <a:xfrm flipV="1">
              <a:off x="240" y="0"/>
              <a:ext cx="0" cy="4320"/>
            </a:xfrm>
            <a:prstGeom prst="line">
              <a:avLst/>
            </a:prstGeom>
            <a:noFill/>
            <a:ln w="12700">
              <a:solidFill>
                <a:srgbClr val="969696"/>
              </a:solidFill>
              <a:round/>
              <a:headEnd type="none" w="sm" len="sm"/>
              <a:tailEnd type="none" w="sm" len="sm"/>
            </a:ln>
            <a:effectLst/>
          </p:spPr>
          <p:txBody>
            <a:bodyPr/>
            <a:lstStyle/>
            <a:p>
              <a:pPr>
                <a:defRPr/>
              </a:pPr>
              <a:endParaRPr lang="en-US"/>
            </a:p>
          </p:txBody>
        </p:sp>
        <p:sp>
          <p:nvSpPr>
            <p:cNvPr id="1037" name="Line 13"/>
            <p:cNvSpPr>
              <a:spLocks noChangeShapeType="1"/>
            </p:cNvSpPr>
            <p:nvPr userDrawn="1"/>
          </p:nvSpPr>
          <p:spPr bwMode="auto">
            <a:xfrm>
              <a:off x="0" y="424"/>
              <a:ext cx="5760" cy="0"/>
            </a:xfrm>
            <a:prstGeom prst="line">
              <a:avLst/>
            </a:prstGeom>
            <a:noFill/>
            <a:ln w="12700">
              <a:solidFill>
                <a:srgbClr val="969696"/>
              </a:solidFill>
              <a:round/>
              <a:headEnd type="none" w="sm" len="sm"/>
              <a:tailEnd type="none" w="sm" len="sm"/>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l" defTabSz="969963" rtl="0" eaLnBrk="0" fontAlgn="base" hangingPunct="0">
        <a:spcBef>
          <a:spcPct val="0"/>
        </a:spcBef>
        <a:spcAft>
          <a:spcPct val="0"/>
        </a:spcAft>
        <a:defRPr sz="3600" b="1">
          <a:solidFill>
            <a:srgbClr val="AA2B3E"/>
          </a:solidFill>
          <a:latin typeface="Comic Sans MS" pitchFamily="66" charset="0"/>
          <a:ea typeface="+mj-ea"/>
          <a:cs typeface="+mj-cs"/>
        </a:defRPr>
      </a:lvl1pPr>
      <a:lvl2pPr algn="l" defTabSz="969963" rtl="0" eaLnBrk="0" fontAlgn="base" hangingPunct="0">
        <a:spcBef>
          <a:spcPct val="0"/>
        </a:spcBef>
        <a:spcAft>
          <a:spcPct val="0"/>
        </a:spcAft>
        <a:defRPr sz="3600" b="1">
          <a:solidFill>
            <a:srgbClr val="AA2B3E"/>
          </a:solidFill>
          <a:latin typeface="Comic Sans MS" pitchFamily="66" charset="0"/>
        </a:defRPr>
      </a:lvl2pPr>
      <a:lvl3pPr algn="l" defTabSz="969963" rtl="0" eaLnBrk="0" fontAlgn="base" hangingPunct="0">
        <a:spcBef>
          <a:spcPct val="0"/>
        </a:spcBef>
        <a:spcAft>
          <a:spcPct val="0"/>
        </a:spcAft>
        <a:defRPr sz="3600" b="1">
          <a:solidFill>
            <a:srgbClr val="AA2B3E"/>
          </a:solidFill>
          <a:latin typeface="Comic Sans MS" pitchFamily="66" charset="0"/>
        </a:defRPr>
      </a:lvl3pPr>
      <a:lvl4pPr algn="l" defTabSz="969963" rtl="0" eaLnBrk="0" fontAlgn="base" hangingPunct="0">
        <a:spcBef>
          <a:spcPct val="0"/>
        </a:spcBef>
        <a:spcAft>
          <a:spcPct val="0"/>
        </a:spcAft>
        <a:defRPr sz="3600" b="1">
          <a:solidFill>
            <a:srgbClr val="AA2B3E"/>
          </a:solidFill>
          <a:latin typeface="Comic Sans MS" pitchFamily="66" charset="0"/>
        </a:defRPr>
      </a:lvl4pPr>
      <a:lvl5pPr algn="l" defTabSz="969963" rtl="0" eaLnBrk="0" fontAlgn="base" hangingPunct="0">
        <a:spcBef>
          <a:spcPct val="0"/>
        </a:spcBef>
        <a:spcAft>
          <a:spcPct val="0"/>
        </a:spcAft>
        <a:defRPr sz="3600" b="1">
          <a:solidFill>
            <a:srgbClr val="AA2B3E"/>
          </a:solidFill>
          <a:latin typeface="Comic Sans MS" pitchFamily="66" charset="0"/>
        </a:defRPr>
      </a:lvl5pPr>
      <a:lvl6pPr marL="457200" algn="l" defTabSz="969963" rtl="0" eaLnBrk="0" fontAlgn="base" hangingPunct="0">
        <a:spcBef>
          <a:spcPct val="0"/>
        </a:spcBef>
        <a:spcAft>
          <a:spcPct val="0"/>
        </a:spcAft>
        <a:defRPr sz="3200" b="1">
          <a:solidFill>
            <a:srgbClr val="AA2B3E"/>
          </a:solidFill>
          <a:latin typeface="Arial" charset="0"/>
        </a:defRPr>
      </a:lvl6pPr>
      <a:lvl7pPr marL="914400" algn="l" defTabSz="969963" rtl="0" eaLnBrk="0" fontAlgn="base" hangingPunct="0">
        <a:spcBef>
          <a:spcPct val="0"/>
        </a:spcBef>
        <a:spcAft>
          <a:spcPct val="0"/>
        </a:spcAft>
        <a:defRPr sz="3200" b="1">
          <a:solidFill>
            <a:srgbClr val="AA2B3E"/>
          </a:solidFill>
          <a:latin typeface="Arial" charset="0"/>
        </a:defRPr>
      </a:lvl7pPr>
      <a:lvl8pPr marL="1371600" algn="l" defTabSz="969963" rtl="0" eaLnBrk="0" fontAlgn="base" hangingPunct="0">
        <a:spcBef>
          <a:spcPct val="0"/>
        </a:spcBef>
        <a:spcAft>
          <a:spcPct val="0"/>
        </a:spcAft>
        <a:defRPr sz="3200" b="1">
          <a:solidFill>
            <a:srgbClr val="AA2B3E"/>
          </a:solidFill>
          <a:latin typeface="Arial" charset="0"/>
        </a:defRPr>
      </a:lvl8pPr>
      <a:lvl9pPr marL="1828800" algn="l" defTabSz="969963" rtl="0" eaLnBrk="0" fontAlgn="base" hangingPunct="0">
        <a:spcBef>
          <a:spcPct val="0"/>
        </a:spcBef>
        <a:spcAft>
          <a:spcPct val="0"/>
        </a:spcAft>
        <a:defRPr sz="3200" b="1">
          <a:solidFill>
            <a:srgbClr val="AA2B3E"/>
          </a:solidFill>
          <a:latin typeface="Arial" charset="0"/>
        </a:defRPr>
      </a:lvl9pPr>
    </p:titleStyle>
    <p:bodyStyle>
      <a:lvl1pPr marL="242888" indent="-242888" algn="l" defTabSz="901700" rtl="0" eaLnBrk="0" fontAlgn="base" hangingPunct="0">
        <a:spcBef>
          <a:spcPts val="200"/>
        </a:spcBef>
        <a:spcAft>
          <a:spcPts val="200"/>
        </a:spcAft>
        <a:buClr>
          <a:schemeClr val="tx2"/>
        </a:buClr>
        <a:buFont typeface="Wingdings" charset="2"/>
        <a:buChar char="w"/>
        <a:defRPr sz="3200">
          <a:solidFill>
            <a:srgbClr val="000000"/>
          </a:solidFill>
          <a:latin typeface="Comic Sans MS" pitchFamily="66" charset="0"/>
          <a:ea typeface="+mn-ea"/>
          <a:cs typeface="+mn-cs"/>
        </a:defRPr>
      </a:lvl1pPr>
      <a:lvl2pPr marL="660400" indent="-303213" algn="l" defTabSz="901700" rtl="0" eaLnBrk="0" fontAlgn="base" hangingPunct="0">
        <a:spcBef>
          <a:spcPts val="200"/>
        </a:spcBef>
        <a:spcAft>
          <a:spcPts val="200"/>
        </a:spcAft>
        <a:buClr>
          <a:schemeClr val="tx2"/>
        </a:buClr>
        <a:buFont typeface="Comic Sans MS" pitchFamily="66" charset="0"/>
        <a:buChar char="―"/>
        <a:defRPr sz="2800">
          <a:solidFill>
            <a:srgbClr val="000000"/>
          </a:solidFill>
          <a:latin typeface="Comic Sans MS" pitchFamily="66" charset="0"/>
        </a:defRPr>
      </a:lvl2pPr>
      <a:lvl3pPr marL="1077913" indent="-303213" algn="l" defTabSz="901700" rtl="0" eaLnBrk="0" fontAlgn="base" hangingPunct="0">
        <a:spcBef>
          <a:spcPts val="200"/>
        </a:spcBef>
        <a:spcAft>
          <a:spcPts val="200"/>
        </a:spcAft>
        <a:buClr>
          <a:schemeClr val="tx2"/>
        </a:buClr>
        <a:buFont typeface="Wingdings" charset="2"/>
        <a:buChar char="§"/>
        <a:defRPr sz="2400">
          <a:solidFill>
            <a:srgbClr val="000000"/>
          </a:solidFill>
          <a:latin typeface="Comic Sans MS" pitchFamily="66" charset="0"/>
        </a:defRPr>
      </a:lvl3pPr>
      <a:lvl4pPr marL="1438275" indent="-246063" algn="l" defTabSz="901700" rtl="0" eaLnBrk="0" fontAlgn="base" hangingPunct="0">
        <a:spcBef>
          <a:spcPts val="200"/>
        </a:spcBef>
        <a:spcAft>
          <a:spcPts val="200"/>
        </a:spcAft>
        <a:buClr>
          <a:schemeClr val="tx2"/>
        </a:buClr>
        <a:buFont typeface="Franklin Gothic Book" pitchFamily="34" charset="0"/>
        <a:buChar char="○"/>
        <a:defRPr sz="2000">
          <a:solidFill>
            <a:srgbClr val="000000"/>
          </a:solidFill>
          <a:latin typeface="Comic Sans MS" pitchFamily="66" charset="0"/>
        </a:defRPr>
      </a:lvl4pPr>
      <a:lvl5pPr marL="1795463" indent="-242888" algn="l" defTabSz="901700" rtl="0" eaLnBrk="0" fontAlgn="base" hangingPunct="0">
        <a:spcBef>
          <a:spcPts val="200"/>
        </a:spcBef>
        <a:spcAft>
          <a:spcPts val="200"/>
        </a:spcAft>
        <a:buClr>
          <a:schemeClr val="tx2"/>
        </a:buClr>
        <a:buFont typeface="Franklin Gothic Book" pitchFamily="34" charset="0"/>
        <a:buChar char="–"/>
        <a:defRPr>
          <a:solidFill>
            <a:srgbClr val="000000"/>
          </a:solidFill>
          <a:latin typeface="Comic Sans MS" pitchFamily="66" charset="0"/>
        </a:defRPr>
      </a:lvl5pPr>
      <a:lvl6pPr marL="22526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6pPr>
      <a:lvl7pPr marL="27098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7pPr>
      <a:lvl8pPr marL="31670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8pPr>
      <a:lvl9pPr marL="36242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ctrTitle" idx="4294967295"/>
          </p:nvPr>
        </p:nvSpPr>
        <p:spPr>
          <a:xfrm>
            <a:off x="779464" y="2311402"/>
            <a:ext cx="8199437" cy="1892300"/>
          </a:xfrm>
        </p:spPr>
        <p:txBody>
          <a:bodyPr/>
          <a:lstStyle/>
          <a:p>
            <a:pPr algn="ctr"/>
            <a:br>
              <a:rPr lang="en-US" sz="4000" dirty="0"/>
            </a:br>
            <a:br>
              <a:rPr lang="en-US" sz="4000" dirty="0"/>
            </a:br>
            <a:r>
              <a:rPr lang="en-US" dirty="0"/>
              <a:t>CLINICAL TRIALS IN THE TWENTY-FIRST CENTURY: ONGOING CHALLENGES AND EMERGING ISSUES</a:t>
            </a:r>
            <a:br>
              <a:rPr lang="en-US" sz="4400" dirty="0"/>
            </a:br>
            <a:endParaRPr lang="en-US" sz="4400" dirty="0"/>
          </a:p>
        </p:txBody>
      </p:sp>
      <p:sp>
        <p:nvSpPr>
          <p:cNvPr id="221187" name="Rectangle 3"/>
          <p:cNvSpPr>
            <a:spLocks noGrp="1" noChangeArrowheads="1"/>
          </p:cNvSpPr>
          <p:nvPr>
            <p:ph type="subTitle" idx="4294967295"/>
          </p:nvPr>
        </p:nvSpPr>
        <p:spPr>
          <a:xfrm>
            <a:off x="858839" y="4051303"/>
            <a:ext cx="7721600" cy="2249047"/>
          </a:xfrm>
        </p:spPr>
        <p:txBody>
          <a:bodyPr/>
          <a:lstStyle/>
          <a:p>
            <a:pPr marL="0" indent="0" algn="ctr">
              <a:buFont typeface="Wingdings" charset="2"/>
              <a:buNone/>
            </a:pPr>
            <a:r>
              <a:rPr lang="en-US" sz="2400" b="1" dirty="0"/>
              <a:t>Susan S. </a:t>
            </a:r>
            <a:r>
              <a:rPr lang="en-US" sz="2400" b="1" dirty="0" err="1"/>
              <a:t>Ellenberg</a:t>
            </a:r>
            <a:r>
              <a:rPr lang="en-US" sz="2400" b="1" dirty="0"/>
              <a:t>, Ph.D.</a:t>
            </a:r>
          </a:p>
          <a:p>
            <a:pPr marL="0" indent="0" algn="ctr">
              <a:buFont typeface="Wingdings" charset="2"/>
              <a:buNone/>
            </a:pPr>
            <a:r>
              <a:rPr lang="en-US" sz="2400" b="1" dirty="0"/>
              <a:t>University of Pennsylvania</a:t>
            </a:r>
          </a:p>
          <a:p>
            <a:pPr marL="0" indent="0" algn="ctr">
              <a:buFont typeface="Wingdings" charset="2"/>
              <a:buNone/>
            </a:pPr>
            <a:r>
              <a:rPr lang="en-US" sz="2400" b="1" dirty="0"/>
              <a:t>SCT/ICTMC Joint Meeting</a:t>
            </a:r>
          </a:p>
          <a:p>
            <a:pPr marL="0" indent="0" algn="ctr">
              <a:buFont typeface="Wingdings" charset="2"/>
              <a:buNone/>
            </a:pPr>
            <a:r>
              <a:rPr lang="en-US" sz="2400" b="1" dirty="0"/>
              <a:t>Liverpool, UK</a:t>
            </a:r>
          </a:p>
          <a:p>
            <a:pPr marL="0" indent="0" algn="ctr">
              <a:buFont typeface="Wingdings" charset="2"/>
              <a:buNone/>
            </a:pPr>
            <a:r>
              <a:rPr lang="en-US" sz="2400" b="1" dirty="0"/>
              <a:t>May 8,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“BASKET” AND “PLATFORM” TRIALS</a:t>
            </a:r>
          </a:p>
        </p:txBody>
      </p:sp>
      <p:sp>
        <p:nvSpPr>
          <p:cNvPr id="3" name="Content Placeholder 2"/>
          <p:cNvSpPr>
            <a:spLocks noGrp="1"/>
          </p:cNvSpPr>
          <p:nvPr>
            <p:ph idx="1"/>
          </p:nvPr>
        </p:nvSpPr>
        <p:spPr>
          <a:xfrm>
            <a:off x="739778" y="825500"/>
            <a:ext cx="8023225" cy="6978547"/>
          </a:xfrm>
        </p:spPr>
        <p:txBody>
          <a:bodyPr/>
          <a:lstStyle/>
          <a:p>
            <a:r>
              <a:rPr lang="en-US" dirty="0"/>
              <a:t>Designs intended to determine what treatments work best in what patient subsets</a:t>
            </a:r>
          </a:p>
          <a:p>
            <a:r>
              <a:rPr lang="en-US" dirty="0"/>
              <a:t>Basket trials</a:t>
            </a:r>
          </a:p>
          <a:p>
            <a:pPr lvl="1"/>
            <a:r>
              <a:rPr lang="en-US" dirty="0"/>
              <a:t>Focus on particular tumor mutation rather than site of tumor</a:t>
            </a:r>
          </a:p>
          <a:p>
            <a:pPr lvl="1"/>
            <a:r>
              <a:rPr lang="en-US" dirty="0"/>
              <a:t>Studies drug in people with that tumor mutation in “basket” of tumor sites</a:t>
            </a:r>
          </a:p>
          <a:p>
            <a:r>
              <a:rPr lang="en-US" dirty="0"/>
              <a:t>Platform trials</a:t>
            </a:r>
          </a:p>
          <a:p>
            <a:pPr lvl="1"/>
            <a:r>
              <a:rPr lang="en-US" dirty="0"/>
              <a:t>Evaluation of multiple treatments</a:t>
            </a:r>
          </a:p>
          <a:p>
            <a:pPr lvl="1"/>
            <a:r>
              <a:rPr lang="en-US" dirty="0"/>
              <a:t>May use response-adaptive randomization</a:t>
            </a:r>
          </a:p>
          <a:p>
            <a:pPr lvl="1"/>
            <a:r>
              <a:rPr lang="en-US" dirty="0"/>
              <a:t>May also consider patient characteristics, looking for best treatment for patient subtypes</a:t>
            </a:r>
          </a:p>
          <a:p>
            <a:pPr lvl="1"/>
            <a:r>
              <a:rPr lang="en-US" dirty="0"/>
              <a:t>Bayesian adaptive designs </a:t>
            </a:r>
          </a:p>
          <a:p>
            <a:pPr marL="357187" lvl="1" indent="0">
              <a:buNone/>
            </a:pPr>
            <a:endParaRPr lang="en-US" dirty="0"/>
          </a:p>
          <a:p>
            <a:endParaRPr lang="en-US" dirty="0"/>
          </a:p>
          <a:p>
            <a:pPr lvl="1"/>
            <a:endParaRPr lang="en-US" dirty="0"/>
          </a:p>
        </p:txBody>
      </p:sp>
    </p:spTree>
    <p:extLst>
      <p:ext uri="{BB962C8B-B14F-4D97-AF65-F5344CB8AC3E}">
        <p14:creationId xmlns:p14="http://schemas.microsoft.com/office/powerpoint/2010/main" val="235035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a:xfrm>
            <a:off x="739778" y="825500"/>
            <a:ext cx="7826375" cy="4885666"/>
          </a:xfrm>
        </p:spPr>
        <p:txBody>
          <a:bodyPr/>
          <a:lstStyle/>
          <a:p>
            <a:r>
              <a:rPr lang="en-US" sz="2400" dirty="0"/>
              <a:t>Which diseases and conditions will really require individualized treatment?</a:t>
            </a:r>
          </a:p>
          <a:p>
            <a:r>
              <a:rPr lang="en-US" sz="2400" dirty="0"/>
              <a:t>Will focusing on targets delay identification of broadly effective treatments?</a:t>
            </a:r>
          </a:p>
          <a:p>
            <a:r>
              <a:rPr lang="en-US" sz="2400" dirty="0"/>
              <a:t>Are assays sufficiently sensitive and specific? </a:t>
            </a:r>
          </a:p>
          <a:p>
            <a:r>
              <a:rPr lang="en-US" sz="2400" dirty="0"/>
              <a:t>Will highly complex approaches requiring regular simulations to refine allocation algorithm be substantially more efficient than simpler approaches?</a:t>
            </a:r>
          </a:p>
          <a:p>
            <a:r>
              <a:rPr lang="en-US" sz="2400" dirty="0"/>
              <a:t>Ethical debates regarding response-adaptive randomization</a:t>
            </a:r>
          </a:p>
          <a:p>
            <a:r>
              <a:rPr lang="en-US" sz="2400" dirty="0"/>
              <a:t>COST!</a:t>
            </a:r>
          </a:p>
        </p:txBody>
      </p:sp>
    </p:spTree>
    <p:extLst>
      <p:ext uri="{BB962C8B-B14F-4D97-AF65-F5344CB8AC3E}">
        <p14:creationId xmlns:p14="http://schemas.microsoft.com/office/powerpoint/2010/main" val="358711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935288"/>
            <a:ext cx="8331200" cy="558800"/>
          </a:xfrm>
        </p:spPr>
        <p:txBody>
          <a:bodyPr/>
          <a:lstStyle/>
          <a:p>
            <a:r>
              <a:rPr lang="en-US" sz="5400" dirty="0"/>
              <a:t>PRAGMATIC TRIALS</a:t>
            </a:r>
          </a:p>
        </p:txBody>
      </p:sp>
      <p:sp>
        <p:nvSpPr>
          <p:cNvPr id="3" name="Content Placeholder 2"/>
          <p:cNvSpPr>
            <a:spLocks noGrp="1"/>
          </p:cNvSpPr>
          <p:nvPr>
            <p:ph idx="1"/>
          </p:nvPr>
        </p:nvSpPr>
        <p:spPr>
          <a:xfrm>
            <a:off x="739778" y="825500"/>
            <a:ext cx="7826375" cy="628090"/>
          </a:xfrm>
        </p:spPr>
        <p:txBody>
          <a:bodyPr/>
          <a:lstStyle/>
          <a:p>
            <a:endParaRPr lang="en-US" dirty="0"/>
          </a:p>
        </p:txBody>
      </p:sp>
    </p:spTree>
    <p:extLst>
      <p:ext uri="{BB962C8B-B14F-4D97-AF65-F5344CB8AC3E}">
        <p14:creationId xmlns:p14="http://schemas.microsoft.com/office/powerpoint/2010/main" val="1911887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“PRAGMATIC” TRIAL?</a:t>
            </a:r>
          </a:p>
        </p:txBody>
      </p:sp>
      <p:sp>
        <p:nvSpPr>
          <p:cNvPr id="3" name="Content Placeholder 2"/>
          <p:cNvSpPr>
            <a:spLocks noGrp="1"/>
          </p:cNvSpPr>
          <p:nvPr>
            <p:ph idx="1"/>
          </p:nvPr>
        </p:nvSpPr>
        <p:spPr>
          <a:xfrm>
            <a:off x="739778" y="825500"/>
            <a:ext cx="7826375" cy="5265257"/>
          </a:xfrm>
        </p:spPr>
        <p:txBody>
          <a:bodyPr/>
          <a:lstStyle/>
          <a:p>
            <a:r>
              <a:rPr lang="en-US" sz="2400" dirty="0"/>
              <a:t>Concept first introduced by Schwartz and </a:t>
            </a:r>
            <a:r>
              <a:rPr lang="en-US" sz="2400" dirty="0" err="1"/>
              <a:t>Lellouch</a:t>
            </a:r>
            <a:r>
              <a:rPr lang="en-US" sz="2400" dirty="0"/>
              <a:t>, 1967*</a:t>
            </a:r>
          </a:p>
          <a:p>
            <a:r>
              <a:rPr lang="en-US" sz="2400" dirty="0"/>
              <a:t>Defined “explanatory” and “pragmatic” trials</a:t>
            </a:r>
          </a:p>
          <a:p>
            <a:r>
              <a:rPr lang="en-US" sz="2400" dirty="0"/>
              <a:t>Explanatory trials</a:t>
            </a:r>
          </a:p>
          <a:p>
            <a:pPr lvl="1"/>
            <a:r>
              <a:rPr lang="en-US" sz="2000" dirty="0"/>
              <a:t>Purpose is to answer a scientific question</a:t>
            </a:r>
          </a:p>
          <a:p>
            <a:pPr lvl="1"/>
            <a:r>
              <a:rPr lang="en-US" sz="2000" dirty="0"/>
              <a:t>Implication:  conduct trial controlling heterogeneity as much as possible so as to isolate treatment effect</a:t>
            </a:r>
          </a:p>
          <a:p>
            <a:r>
              <a:rPr lang="en-US" sz="2400" dirty="0"/>
              <a:t>Pragmatic trials</a:t>
            </a:r>
          </a:p>
          <a:p>
            <a:pPr lvl="1"/>
            <a:r>
              <a:rPr lang="en-US" sz="2000" dirty="0"/>
              <a:t>Purpose is to answer a practical question:  which treatment to use</a:t>
            </a:r>
          </a:p>
          <a:p>
            <a:pPr lvl="1"/>
            <a:r>
              <a:rPr lang="en-US" sz="2000" dirty="0"/>
              <a:t>Implication: conduct trial under “real world” conditions</a:t>
            </a:r>
          </a:p>
          <a:p>
            <a:pPr lvl="1"/>
            <a:r>
              <a:rPr lang="en-US" sz="2000" dirty="0"/>
              <a:t>Results intended to be widely generalizable</a:t>
            </a:r>
          </a:p>
          <a:p>
            <a:pPr lvl="1"/>
            <a:endParaRPr lang="en-US" sz="2000" dirty="0"/>
          </a:p>
          <a:p>
            <a:pPr marL="357187" lvl="1" indent="0">
              <a:buNone/>
            </a:pPr>
            <a:r>
              <a:rPr lang="en-US" sz="1600" dirty="0"/>
              <a:t>*Schwartz and </a:t>
            </a:r>
            <a:r>
              <a:rPr lang="en-US" sz="1600" dirty="0" err="1"/>
              <a:t>Lellouch</a:t>
            </a:r>
            <a:r>
              <a:rPr lang="en-US" sz="1600" dirty="0"/>
              <a:t>, </a:t>
            </a:r>
            <a:r>
              <a:rPr lang="en-US" sz="1600" i="1" dirty="0"/>
              <a:t>J </a:t>
            </a:r>
            <a:r>
              <a:rPr lang="en-US" sz="1600" i="1" dirty="0" err="1"/>
              <a:t>Chron</a:t>
            </a:r>
            <a:r>
              <a:rPr lang="en-US" sz="1600" i="1" dirty="0"/>
              <a:t> Dis</a:t>
            </a:r>
            <a:r>
              <a:rPr lang="en-US" sz="1600" dirty="0"/>
              <a:t>, 1967</a:t>
            </a:r>
          </a:p>
        </p:txBody>
      </p:sp>
    </p:spTree>
    <p:extLst>
      <p:ext uri="{BB962C8B-B14F-4D97-AF65-F5344CB8AC3E}">
        <p14:creationId xmlns:p14="http://schemas.microsoft.com/office/powerpoint/2010/main" val="302454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67" y="-419100"/>
            <a:ext cx="7772400" cy="1143000"/>
          </a:xfrm>
        </p:spPr>
        <p:txBody>
          <a:bodyPr/>
          <a:lstStyle/>
          <a:p>
            <a:r>
              <a:rPr lang="en-US" dirty="0">
                <a:solidFill>
                  <a:srgbClr val="C00000"/>
                </a:solidFill>
              </a:rPr>
              <a:t>“</a:t>
            </a:r>
            <a:r>
              <a:rPr lang="en-US" dirty="0">
                <a:solidFill>
                  <a:srgbClr val="A30A36"/>
                </a:solidFill>
              </a:rPr>
              <a:t>REAL WORLD” APPROACH</a:t>
            </a:r>
          </a:p>
        </p:txBody>
      </p:sp>
      <p:sp>
        <p:nvSpPr>
          <p:cNvPr id="3" name="Content Placeholder 2"/>
          <p:cNvSpPr>
            <a:spLocks noGrp="1"/>
          </p:cNvSpPr>
          <p:nvPr>
            <p:ph idx="1"/>
          </p:nvPr>
        </p:nvSpPr>
        <p:spPr>
          <a:xfrm>
            <a:off x="622300" y="977901"/>
            <a:ext cx="7772400" cy="5564770"/>
          </a:xfrm>
        </p:spPr>
        <p:txBody>
          <a:bodyPr/>
          <a:lstStyle/>
          <a:p>
            <a:pPr lvl="1">
              <a:buFont typeface="Arial" panose="020B0604020202020204" pitchFamily="34" charset="0"/>
              <a:buChar char="•"/>
            </a:pPr>
            <a:r>
              <a:rPr lang="en-US" dirty="0"/>
              <a:t>Minimally restrictive entry criteria</a:t>
            </a:r>
          </a:p>
          <a:p>
            <a:pPr lvl="1">
              <a:buFont typeface="Arial" panose="020B0604020202020204" pitchFamily="34" charset="0"/>
              <a:buChar char="•"/>
            </a:pPr>
            <a:r>
              <a:rPr lang="en-US" dirty="0"/>
              <a:t>Minimal restrictions on treatment approach other than the treatment under study</a:t>
            </a:r>
          </a:p>
          <a:p>
            <a:pPr lvl="1">
              <a:buFont typeface="Arial" panose="020B0604020202020204" pitchFamily="34" charset="0"/>
              <a:buChar char="•"/>
            </a:pPr>
            <a:r>
              <a:rPr lang="en-US" dirty="0"/>
              <a:t>Focus on how to make these trials less resource-intensive so we can afford to do them</a:t>
            </a:r>
          </a:p>
          <a:p>
            <a:pPr lvl="2">
              <a:buFont typeface="Comic Sans MS" panose="030F0702030302020204" pitchFamily="66" charset="0"/>
              <a:buChar char="—"/>
            </a:pPr>
            <a:r>
              <a:rPr lang="en-US" dirty="0"/>
              <a:t>Integrate trials into clinical care</a:t>
            </a:r>
          </a:p>
          <a:p>
            <a:pPr lvl="2">
              <a:buFont typeface="Comic Sans MS" panose="030F0702030302020204" pitchFamily="66" charset="0"/>
              <a:buChar char="—"/>
            </a:pPr>
            <a:r>
              <a:rPr lang="en-US" dirty="0"/>
              <a:t>Retrieve data from electronic health records rather than requiring completion of data forms</a:t>
            </a:r>
          </a:p>
          <a:p>
            <a:pPr lvl="2">
              <a:buFont typeface="Comic Sans MS" panose="030F0702030302020204" pitchFamily="66" charset="0"/>
              <a:buChar char="—"/>
            </a:pPr>
            <a:r>
              <a:rPr lang="en-US" dirty="0"/>
              <a:t>Simplify informed consent processes</a:t>
            </a:r>
          </a:p>
          <a:p>
            <a:pPr lvl="1">
              <a:buFont typeface="Arial" panose="020B0604020202020204" pitchFamily="34" charset="0"/>
              <a:buChar char="•"/>
            </a:pPr>
            <a:r>
              <a:rPr lang="en-US" dirty="0"/>
              <a:t>Major U.S. programs now addressing such trials</a:t>
            </a:r>
          </a:p>
          <a:p>
            <a:pPr lvl="2">
              <a:buFont typeface="Comic Sans MS" panose="030F0702030302020204" pitchFamily="66" charset="0"/>
              <a:buChar char="—"/>
            </a:pPr>
            <a:r>
              <a:rPr lang="en-US" dirty="0"/>
              <a:t>NIH </a:t>
            </a:r>
            <a:r>
              <a:rPr lang="en-US" dirty="0" err="1"/>
              <a:t>Collaboratory</a:t>
            </a:r>
            <a:endParaRPr lang="en-US" dirty="0"/>
          </a:p>
          <a:p>
            <a:pPr lvl="2">
              <a:buFont typeface="Comic Sans MS" panose="030F0702030302020204" pitchFamily="66" charset="0"/>
              <a:buChar char="—"/>
            </a:pPr>
            <a:r>
              <a:rPr lang="en-US" dirty="0"/>
              <a:t>PCORI (Patient-Centered Outcomes Research Institute)</a:t>
            </a:r>
          </a:p>
          <a:p>
            <a:pPr lvl="2">
              <a:buFont typeface="Comic Sans MS" panose="030F0702030302020204" pitchFamily="66" charset="0"/>
              <a:buChar char="—"/>
            </a:pPr>
            <a:r>
              <a:rPr lang="en-US" dirty="0"/>
              <a:t>Clinical Trial Transformation Initiative (CTTI)</a:t>
            </a:r>
          </a:p>
          <a:p>
            <a:pPr lvl="2"/>
            <a:endParaRPr lang="en-US" dirty="0"/>
          </a:p>
        </p:txBody>
      </p:sp>
    </p:spTree>
    <p:extLst>
      <p:ext uri="{BB962C8B-B14F-4D97-AF65-F5344CB8AC3E}">
        <p14:creationId xmlns:p14="http://schemas.microsoft.com/office/powerpoint/2010/main" val="305830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a:t>
            </a:r>
          </a:p>
        </p:txBody>
      </p:sp>
      <p:sp>
        <p:nvSpPr>
          <p:cNvPr id="3" name="Content Placeholder 2"/>
          <p:cNvSpPr>
            <a:spLocks noGrp="1"/>
          </p:cNvSpPr>
          <p:nvPr>
            <p:ph idx="1"/>
          </p:nvPr>
        </p:nvSpPr>
        <p:spPr>
          <a:xfrm>
            <a:off x="739778" y="825502"/>
            <a:ext cx="7826375" cy="3900781"/>
          </a:xfrm>
        </p:spPr>
        <p:txBody>
          <a:bodyPr/>
          <a:lstStyle/>
          <a:p>
            <a:r>
              <a:rPr lang="en-US" sz="2600" dirty="0"/>
              <a:t>Will lengthening duration of dialysis sessions prolong lives of people with end-stage renal disease?</a:t>
            </a:r>
          </a:p>
          <a:p>
            <a:r>
              <a:rPr lang="en-US" sz="2600" dirty="0"/>
              <a:t>Will use of regional rather than general anesthesia in hip fracture repair result in more rapid recovery?</a:t>
            </a:r>
          </a:p>
          <a:p>
            <a:r>
              <a:rPr lang="en-US" sz="2600" dirty="0"/>
              <a:t>Can a multidisciplinary approach that integrates psychosocial services with medical care improve outcomes in people with chronic pain?</a:t>
            </a:r>
          </a:p>
        </p:txBody>
      </p:sp>
    </p:spTree>
    <p:extLst>
      <p:ext uri="{BB962C8B-B14F-4D97-AF65-F5344CB8AC3E}">
        <p14:creationId xmlns:p14="http://schemas.microsoft.com/office/powerpoint/2010/main" val="101470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a:xfrm>
            <a:off x="739778" y="825500"/>
            <a:ext cx="7826375" cy="6127032"/>
          </a:xfrm>
        </p:spPr>
        <p:txBody>
          <a:bodyPr/>
          <a:lstStyle/>
          <a:p>
            <a:r>
              <a:rPr lang="en-US" sz="2400" dirty="0"/>
              <a:t>Efficiency</a:t>
            </a:r>
          </a:p>
          <a:p>
            <a:pPr lvl="1"/>
            <a:r>
              <a:rPr lang="en-US" sz="2000" dirty="0"/>
              <a:t>Increased heterogeneity – larger variance, bigger studies</a:t>
            </a:r>
          </a:p>
          <a:p>
            <a:pPr lvl="1"/>
            <a:r>
              <a:rPr lang="en-US" sz="2000" dirty="0"/>
              <a:t>Cluster trials – must account for intra-cluster correlation, much larger studies</a:t>
            </a:r>
          </a:p>
          <a:p>
            <a:r>
              <a:rPr lang="en-US" sz="2400" dirty="0"/>
              <a:t>Informed consent</a:t>
            </a:r>
          </a:p>
          <a:p>
            <a:pPr lvl="1"/>
            <a:r>
              <a:rPr lang="en-US" sz="2000" dirty="0"/>
              <a:t>Needed for pragmatic trials of issues that are typically decided by clinics or hospitals without patient consent?</a:t>
            </a:r>
          </a:p>
          <a:p>
            <a:pPr lvl="1"/>
            <a:r>
              <a:rPr lang="en-US" sz="2000" dirty="0"/>
              <a:t>Cluster RCTs, where patients coming to clinic that may have already been randomized</a:t>
            </a:r>
          </a:p>
          <a:p>
            <a:r>
              <a:rPr lang="en-US" sz="2400" dirty="0"/>
              <a:t>Drug development</a:t>
            </a:r>
          </a:p>
          <a:p>
            <a:pPr lvl="1"/>
            <a:r>
              <a:rPr lang="en-US" sz="2000" dirty="0"/>
              <a:t>Simplifying and reducing data collection will limit ability to explore data if results are not as hoped</a:t>
            </a:r>
          </a:p>
          <a:p>
            <a:pPr lvl="1"/>
            <a:r>
              <a:rPr lang="en-US" sz="2000" dirty="0"/>
              <a:t>Regulatory requirements may block attempts at simplification</a:t>
            </a:r>
          </a:p>
          <a:p>
            <a:pPr lvl="1"/>
            <a:r>
              <a:rPr lang="en-US" sz="2000" dirty="0"/>
              <a:t>PRECISION TRIAL – large trial comparing pain relievers mandated by FDA – decidedly not pragmatic!</a:t>
            </a:r>
          </a:p>
          <a:p>
            <a:pPr lvl="1"/>
            <a:endParaRPr lang="en-US" sz="2000" dirty="0"/>
          </a:p>
        </p:txBody>
      </p:sp>
    </p:spTree>
    <p:extLst>
      <p:ext uri="{BB962C8B-B14F-4D97-AF65-F5344CB8AC3E}">
        <p14:creationId xmlns:p14="http://schemas.microsoft.com/office/powerpoint/2010/main" val="170546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8" y="3100390"/>
            <a:ext cx="8520113" cy="558800"/>
          </a:xfrm>
        </p:spPr>
        <p:txBody>
          <a:bodyPr/>
          <a:lstStyle/>
          <a:p>
            <a:pPr algn="ctr"/>
            <a:r>
              <a:rPr lang="en-US" sz="5400" dirty="0"/>
              <a:t>HYPOTHESIS TESTING</a:t>
            </a:r>
          </a:p>
        </p:txBody>
      </p:sp>
      <p:sp>
        <p:nvSpPr>
          <p:cNvPr id="3" name="Content Placeholder 2"/>
          <p:cNvSpPr>
            <a:spLocks noGrp="1"/>
          </p:cNvSpPr>
          <p:nvPr>
            <p:ph idx="1"/>
          </p:nvPr>
        </p:nvSpPr>
        <p:spPr>
          <a:xfrm>
            <a:off x="739778" y="825500"/>
            <a:ext cx="7826375" cy="628090"/>
          </a:xfrm>
        </p:spPr>
        <p:txBody>
          <a:bodyPr/>
          <a:lstStyle/>
          <a:p>
            <a:endParaRPr lang="en-US"/>
          </a:p>
        </p:txBody>
      </p:sp>
    </p:spTree>
    <p:extLst>
      <p:ext uri="{BB962C8B-B14F-4D97-AF65-F5344CB8AC3E}">
        <p14:creationId xmlns:p14="http://schemas.microsoft.com/office/powerpoint/2010/main" val="91407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3" y="681039"/>
            <a:ext cx="8520113" cy="558800"/>
          </a:xfrm>
        </p:spPr>
        <p:txBody>
          <a:bodyPr/>
          <a:lstStyle/>
          <a:p>
            <a:r>
              <a:rPr lang="en-US" sz="3200" dirty="0"/>
              <a:t>YEAS AND NAYS FOR HYPOTHESIS TESTING</a:t>
            </a:r>
          </a:p>
        </p:txBody>
      </p:sp>
      <p:sp>
        <p:nvSpPr>
          <p:cNvPr id="3" name="Content Placeholder 2"/>
          <p:cNvSpPr>
            <a:spLocks noGrp="1"/>
          </p:cNvSpPr>
          <p:nvPr>
            <p:ph idx="1"/>
          </p:nvPr>
        </p:nvSpPr>
        <p:spPr>
          <a:xfrm>
            <a:off x="692153" y="1339851"/>
            <a:ext cx="7826375" cy="5333938"/>
          </a:xfrm>
        </p:spPr>
        <p:txBody>
          <a:bodyPr/>
          <a:lstStyle/>
          <a:p>
            <a:r>
              <a:rPr lang="en-US" sz="2600" dirty="0"/>
              <a:t>Hypothesis testing has been well established in medical research for many decades, but not without pushback</a:t>
            </a:r>
          </a:p>
          <a:p>
            <a:r>
              <a:rPr lang="en-US" sz="2600" dirty="0"/>
              <a:t>In 1990, Ken Rothman founded the journal Epidemiology, and banned p-values (but not confidence intervals) from journal papers</a:t>
            </a:r>
          </a:p>
          <a:p>
            <a:r>
              <a:rPr lang="en-US" sz="2600" dirty="0"/>
              <a:t>More recently, a psychology journal* has banned </a:t>
            </a:r>
            <a:r>
              <a:rPr lang="en-US" sz="2600" u="sng" dirty="0"/>
              <a:t>all</a:t>
            </a:r>
            <a:r>
              <a:rPr lang="en-US" sz="2600" dirty="0"/>
              <a:t> statistical inferential procedures, urging authors to do a more thoughtful job in reporting descriptive statistics</a:t>
            </a:r>
          </a:p>
          <a:p>
            <a:r>
              <a:rPr lang="en-US" sz="2600" dirty="0"/>
              <a:t>Why are there “hypothesis testing haters?”</a:t>
            </a:r>
          </a:p>
          <a:p>
            <a:pPr marL="0" indent="0">
              <a:buNone/>
            </a:pPr>
            <a:r>
              <a:rPr lang="en-US" sz="2000" dirty="0"/>
              <a:t>*</a:t>
            </a:r>
            <a:r>
              <a:rPr lang="en-US" sz="2000" dirty="0" err="1"/>
              <a:t>Trafimow</a:t>
            </a:r>
            <a:r>
              <a:rPr lang="en-US" sz="2000" dirty="0"/>
              <a:t> and Marks, </a:t>
            </a:r>
            <a:r>
              <a:rPr lang="en-US" sz="2000" i="1" dirty="0"/>
              <a:t>Basic and Applied Social Psychology</a:t>
            </a:r>
            <a:r>
              <a:rPr lang="en-US" sz="2000" dirty="0"/>
              <a:t>, 2014</a:t>
            </a:r>
            <a:r>
              <a:rPr lang="en-US" sz="2600" dirty="0"/>
              <a:t> </a:t>
            </a:r>
          </a:p>
        </p:txBody>
      </p:sp>
    </p:spTree>
    <p:extLst>
      <p:ext uri="{BB962C8B-B14F-4D97-AF65-F5344CB8AC3E}">
        <p14:creationId xmlns:p14="http://schemas.microsoft.com/office/powerpoint/2010/main" val="2849268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28" y="661990"/>
            <a:ext cx="8520113" cy="558800"/>
          </a:xfrm>
        </p:spPr>
        <p:txBody>
          <a:bodyPr/>
          <a:lstStyle/>
          <a:p>
            <a:r>
              <a:rPr lang="en-US" dirty="0"/>
              <a:t>ARGUMENTS MADE AGAINST HYPOTHESIS TESTING</a:t>
            </a:r>
          </a:p>
        </p:txBody>
      </p:sp>
      <p:sp>
        <p:nvSpPr>
          <p:cNvPr id="3" name="Content Placeholder 2"/>
          <p:cNvSpPr>
            <a:spLocks noGrp="1"/>
          </p:cNvSpPr>
          <p:nvPr>
            <p:ph idx="1"/>
          </p:nvPr>
        </p:nvSpPr>
        <p:spPr>
          <a:xfrm>
            <a:off x="752478" y="1320800"/>
            <a:ext cx="7826375" cy="5337072"/>
          </a:xfrm>
        </p:spPr>
        <p:txBody>
          <a:bodyPr/>
          <a:lstStyle/>
          <a:p>
            <a:pPr marL="0" indent="0">
              <a:buNone/>
            </a:pPr>
            <a:r>
              <a:rPr lang="en-US" sz="2700" dirty="0">
                <a:solidFill>
                  <a:schemeClr val="tx1"/>
                </a:solidFill>
              </a:rPr>
              <a:t>1.  Hypothesis tests have been interpreted as absolute arbiters of truth, rather than as what they are:  tools to help us make our best guesses at truth</a:t>
            </a:r>
          </a:p>
          <a:p>
            <a:pPr marL="0" indent="0">
              <a:buNone/>
            </a:pPr>
            <a:r>
              <a:rPr lang="en-US" sz="2700" dirty="0">
                <a:solidFill>
                  <a:schemeClr val="tx1"/>
                </a:solidFill>
              </a:rPr>
              <a:t>2.  Hypothesis tests don’t formally account for lots of information external to the experiment that are relevant to decision-making</a:t>
            </a:r>
          </a:p>
          <a:p>
            <a:pPr marL="0" indent="0">
              <a:buNone/>
            </a:pPr>
            <a:r>
              <a:rPr lang="en-US" sz="2700" dirty="0">
                <a:solidFill>
                  <a:schemeClr val="tx1"/>
                </a:solidFill>
              </a:rPr>
              <a:t>3.  Hypothesis tests don’t allow us to say how likely something is to be true, which is what most people want to say</a:t>
            </a:r>
          </a:p>
          <a:p>
            <a:pPr marL="0" indent="0">
              <a:buNone/>
            </a:pPr>
            <a:r>
              <a:rPr lang="en-US" sz="2700" dirty="0">
                <a:solidFill>
                  <a:schemeClr val="tx1"/>
                </a:solidFill>
              </a:rPr>
              <a:t>4.  Results of hypothesis tests tell us nothing about the importance of the result</a:t>
            </a:r>
          </a:p>
        </p:txBody>
      </p:sp>
    </p:spTree>
    <p:extLst>
      <p:ext uri="{BB962C8B-B14F-4D97-AF65-F5344CB8AC3E}">
        <p14:creationId xmlns:p14="http://schemas.microsoft.com/office/powerpoint/2010/main" val="247242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box.zimbra.upenn.edu/service/home/~/IMG_5069.JPG?auth=co&amp;loc=en_US&amp;id=1035254&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mailbox.zimbra.upenn.edu/service/home/~/IMG_5069.JPG?auth=co&amp;loc=en_US&amp;id=1035254&amp;part=2"/>
          <p:cNvSpPr>
            <a:spLocks noChangeAspect="1" noChangeArrowheads="1"/>
          </p:cNvSpPr>
          <p:nvPr/>
        </p:nvSpPr>
        <p:spPr bwMode="auto">
          <a:xfrm>
            <a:off x="207435" y="-102394"/>
            <a:ext cx="397933" cy="223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86023" y="1328331"/>
            <a:ext cx="4668339" cy="4362994"/>
          </a:xfrm>
          <a:prstGeom prst="rect">
            <a:avLst/>
          </a:prstGeom>
        </p:spPr>
      </p:pic>
    </p:spTree>
    <p:extLst>
      <p:ext uri="{BB962C8B-B14F-4D97-AF65-F5344CB8AC3E}">
        <p14:creationId xmlns:p14="http://schemas.microsoft.com/office/powerpoint/2010/main" val="5891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ON P-VALUES</a:t>
            </a:r>
          </a:p>
        </p:txBody>
      </p:sp>
      <p:sp>
        <p:nvSpPr>
          <p:cNvPr id="3" name="Content Placeholder 2"/>
          <p:cNvSpPr>
            <a:spLocks noGrp="1"/>
          </p:cNvSpPr>
          <p:nvPr>
            <p:ph idx="1"/>
          </p:nvPr>
        </p:nvSpPr>
        <p:spPr>
          <a:xfrm>
            <a:off x="739778" y="825500"/>
            <a:ext cx="7826375" cy="6085995"/>
          </a:xfrm>
        </p:spPr>
        <p:txBody>
          <a:bodyPr/>
          <a:lstStyle/>
          <a:p>
            <a:r>
              <a:rPr lang="en-US" sz="2600" dirty="0"/>
              <a:t>The American Statistical Association convened about 30 leading statisticians to draft a statement about statistical significance and p-values</a:t>
            </a:r>
          </a:p>
          <a:p>
            <a:r>
              <a:rPr lang="en-US" sz="2600" dirty="0"/>
              <a:t>Document offers 6 principles that address misconceptions and misuse of p-values, and elaborates on each</a:t>
            </a:r>
          </a:p>
          <a:p>
            <a:r>
              <a:rPr lang="en-US" sz="2600" dirty="0"/>
              <a:t>Not a consensus statement—but close</a:t>
            </a:r>
          </a:p>
          <a:p>
            <a:r>
              <a:rPr lang="en-US" sz="2600" dirty="0"/>
              <a:t>Published in </a:t>
            </a:r>
            <a:r>
              <a:rPr lang="en-US" sz="2600" i="1" dirty="0"/>
              <a:t>The American Statistician </a:t>
            </a:r>
            <a:r>
              <a:rPr lang="en-US" sz="2600" dirty="0"/>
              <a:t>earlier this year (Wasserstein and Lazar, </a:t>
            </a:r>
            <a:r>
              <a:rPr lang="en-US" sz="2600" i="1" dirty="0"/>
              <a:t>The American Statistician </a:t>
            </a:r>
            <a:r>
              <a:rPr lang="en-US" sz="2600" dirty="0"/>
              <a:t>70:129-33, 2016)</a:t>
            </a:r>
          </a:p>
          <a:p>
            <a:r>
              <a:rPr lang="en-US" sz="2600" dirty="0"/>
              <a:t>Supplemental material includes comments from other statisticians</a:t>
            </a:r>
          </a:p>
          <a:p>
            <a:endParaRPr lang="en-US" dirty="0"/>
          </a:p>
        </p:txBody>
      </p:sp>
    </p:spTree>
    <p:extLst>
      <p:ext uri="{BB962C8B-B14F-4D97-AF65-F5344CB8AC3E}">
        <p14:creationId xmlns:p14="http://schemas.microsoft.com/office/powerpoint/2010/main" val="3749273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PRINCIPLES</a:t>
            </a:r>
          </a:p>
        </p:txBody>
      </p:sp>
      <p:sp>
        <p:nvSpPr>
          <p:cNvPr id="3" name="Content Placeholder 2"/>
          <p:cNvSpPr>
            <a:spLocks noGrp="1"/>
          </p:cNvSpPr>
          <p:nvPr>
            <p:ph idx="1"/>
          </p:nvPr>
        </p:nvSpPr>
        <p:spPr>
          <a:xfrm>
            <a:off x="739778" y="825500"/>
            <a:ext cx="7826375" cy="5193443"/>
          </a:xfrm>
        </p:spPr>
        <p:txBody>
          <a:bodyPr/>
          <a:lstStyle/>
          <a:p>
            <a:r>
              <a:rPr lang="en-US" sz="2200" dirty="0"/>
              <a:t>P-values can indicate how incompatible the data are with a specified statistical model. </a:t>
            </a:r>
          </a:p>
          <a:p>
            <a:r>
              <a:rPr lang="en-US" sz="2200" dirty="0"/>
              <a:t>P-values do not measure the probability that the studied hypothesis is true, or the probability that the data were produced by random chance alone. </a:t>
            </a:r>
          </a:p>
          <a:p>
            <a:r>
              <a:rPr lang="en-US" sz="2200" dirty="0"/>
              <a:t>Scientific conclusions and business or policy decisions should not be based only on whether a p-value passes a specific threshold. </a:t>
            </a:r>
          </a:p>
          <a:p>
            <a:r>
              <a:rPr lang="en-US" sz="2200" dirty="0"/>
              <a:t>Proper inference requires full reporting and transparency. </a:t>
            </a:r>
          </a:p>
          <a:p>
            <a:r>
              <a:rPr lang="en-US" sz="2200" dirty="0"/>
              <a:t>A p-value, or statistical significance, does not measure the size of an effect or the importance of a result. </a:t>
            </a:r>
          </a:p>
          <a:p>
            <a:r>
              <a:rPr lang="en-US" sz="2200" dirty="0"/>
              <a:t>By itself, a p-value does not provide a good measure of evidence regarding a model or hypothesis. </a:t>
            </a:r>
          </a:p>
        </p:txBody>
      </p:sp>
    </p:spTree>
    <p:extLst>
      <p:ext uri="{BB962C8B-B14F-4D97-AF65-F5344CB8AC3E}">
        <p14:creationId xmlns:p14="http://schemas.microsoft.com/office/powerpoint/2010/main" val="239255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a:xfrm>
            <a:off x="739778" y="825503"/>
            <a:ext cx="7826375" cy="3746893"/>
          </a:xfrm>
        </p:spPr>
        <p:txBody>
          <a:bodyPr/>
          <a:lstStyle/>
          <a:p>
            <a:r>
              <a:rPr lang="en-US" dirty="0"/>
              <a:t>Can use of statistical tools other than classical hypothesis testing draw more information from data and lead to better decision-making?</a:t>
            </a:r>
          </a:p>
          <a:p>
            <a:r>
              <a:rPr lang="en-US" dirty="0"/>
              <a:t>Do we need to choose?</a:t>
            </a:r>
          </a:p>
          <a:p>
            <a:r>
              <a:rPr lang="en-US" dirty="0"/>
              <a:t>Can we improve our communication of the meaning of our statistical analyses to our collaborators?</a:t>
            </a:r>
          </a:p>
        </p:txBody>
      </p:sp>
    </p:spTree>
    <p:extLst>
      <p:ext uri="{BB962C8B-B14F-4D97-AF65-F5344CB8AC3E}">
        <p14:creationId xmlns:p14="http://schemas.microsoft.com/office/powerpoint/2010/main" val="1221100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8" y="3392488"/>
            <a:ext cx="8520113" cy="558800"/>
          </a:xfrm>
        </p:spPr>
        <p:txBody>
          <a:bodyPr/>
          <a:lstStyle/>
          <a:p>
            <a:pPr algn="ctr"/>
            <a:r>
              <a:rPr lang="en-US" sz="5400" dirty="0"/>
              <a:t>CHALLENGES TO THE RCT PARADIGM</a:t>
            </a:r>
          </a:p>
        </p:txBody>
      </p:sp>
      <p:sp>
        <p:nvSpPr>
          <p:cNvPr id="3" name="Content Placeholder 2"/>
          <p:cNvSpPr>
            <a:spLocks noGrp="1"/>
          </p:cNvSpPr>
          <p:nvPr>
            <p:ph idx="1"/>
          </p:nvPr>
        </p:nvSpPr>
        <p:spPr>
          <a:xfrm>
            <a:off x="587378" y="5435600"/>
            <a:ext cx="7826375" cy="628090"/>
          </a:xfrm>
        </p:spPr>
        <p:txBody>
          <a:bodyPr/>
          <a:lstStyle/>
          <a:p>
            <a:endParaRPr lang="en-US"/>
          </a:p>
        </p:txBody>
      </p:sp>
    </p:spTree>
    <p:extLst>
      <p:ext uri="{BB962C8B-B14F-4D97-AF65-F5344CB8AC3E}">
        <p14:creationId xmlns:p14="http://schemas.microsoft.com/office/powerpoint/2010/main" val="2820461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2" y="690565"/>
            <a:ext cx="8520113" cy="558800"/>
          </a:xfrm>
        </p:spPr>
        <p:txBody>
          <a:bodyPr/>
          <a:lstStyle/>
          <a:p>
            <a:r>
              <a:rPr lang="en-US" dirty="0"/>
              <a:t>RANDOMIZATION AS “GOLD STANDARD”</a:t>
            </a:r>
          </a:p>
        </p:txBody>
      </p:sp>
      <p:sp>
        <p:nvSpPr>
          <p:cNvPr id="3" name="Content Placeholder 2"/>
          <p:cNvSpPr>
            <a:spLocks noGrp="1"/>
          </p:cNvSpPr>
          <p:nvPr>
            <p:ph idx="1"/>
          </p:nvPr>
        </p:nvSpPr>
        <p:spPr>
          <a:xfrm>
            <a:off x="549277" y="1444627"/>
            <a:ext cx="8042275" cy="5018467"/>
          </a:xfrm>
        </p:spPr>
        <p:txBody>
          <a:bodyPr/>
          <a:lstStyle/>
          <a:p>
            <a:r>
              <a:rPr lang="en-US" sz="2800" dirty="0"/>
              <a:t>Sir Austin Bradford Hill was professor of medical statistics at the London School of Hygiene and Tropical Medicine</a:t>
            </a:r>
          </a:p>
          <a:p>
            <a:r>
              <a:rPr lang="en-US" sz="2800" dirty="0"/>
              <a:t> Recognized, and was frustrated by, the inevitable confounding of treatment effects with other factors in observational studies of medical treatments</a:t>
            </a:r>
          </a:p>
          <a:p>
            <a:r>
              <a:rPr lang="en-US" sz="2800" dirty="0"/>
              <a:t>Insisted on random allocation in study of streptomycin for treatment of tuberculosis, late 1940s</a:t>
            </a:r>
          </a:p>
          <a:p>
            <a:pPr lvl="1"/>
            <a:r>
              <a:rPr lang="en-US" sz="2400" dirty="0"/>
              <a:t>Widely viewed as beginning of modern era of RCTs</a:t>
            </a:r>
          </a:p>
        </p:txBody>
      </p:sp>
    </p:spTree>
    <p:extLst>
      <p:ext uri="{BB962C8B-B14F-4D97-AF65-F5344CB8AC3E}">
        <p14:creationId xmlns:p14="http://schemas.microsoft.com/office/powerpoint/2010/main" val="216968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PUSHBACK</a:t>
            </a:r>
          </a:p>
        </p:txBody>
      </p:sp>
      <p:sp>
        <p:nvSpPr>
          <p:cNvPr id="3" name="Content Placeholder 2"/>
          <p:cNvSpPr>
            <a:spLocks noGrp="1"/>
          </p:cNvSpPr>
          <p:nvPr>
            <p:ph idx="1"/>
          </p:nvPr>
        </p:nvSpPr>
        <p:spPr>
          <a:xfrm>
            <a:off x="739778" y="825500"/>
            <a:ext cx="7826375" cy="5932106"/>
          </a:xfrm>
        </p:spPr>
        <p:txBody>
          <a:bodyPr/>
          <a:lstStyle/>
          <a:p>
            <a:r>
              <a:rPr lang="en-US" sz="2400" dirty="0"/>
              <a:t>Substantial resistance among oncologists in particular</a:t>
            </a:r>
          </a:p>
          <a:p>
            <a:pPr lvl="1"/>
            <a:r>
              <a:rPr lang="en-US" sz="2000" dirty="0" err="1"/>
              <a:t>Gehan</a:t>
            </a:r>
            <a:r>
              <a:rPr lang="en-US" sz="2000" dirty="0"/>
              <a:t> and </a:t>
            </a:r>
            <a:r>
              <a:rPr lang="en-US" sz="2000" dirty="0" err="1"/>
              <a:t>Freirich</a:t>
            </a:r>
            <a:r>
              <a:rPr lang="en-US" sz="2000" dirty="0"/>
              <a:t>, NEJM </a:t>
            </a:r>
            <a:r>
              <a:rPr lang="en-US" sz="2000" i="1" dirty="0"/>
              <a:t>1974</a:t>
            </a:r>
            <a:r>
              <a:rPr lang="en-US" sz="2000" dirty="0"/>
              <a:t>: “If preliminary clinical studies suggest that a new treatment is significantly more effective than a standard…the physician would not be fulfilling his ethical responsibility if he planned a randomized comparative trial…”</a:t>
            </a:r>
          </a:p>
          <a:p>
            <a:r>
              <a:rPr lang="en-US" sz="2400" dirty="0"/>
              <a:t>Others argued for alternative approaches</a:t>
            </a:r>
          </a:p>
          <a:p>
            <a:pPr lvl="1"/>
            <a:r>
              <a:rPr lang="en-US" sz="2000" dirty="0"/>
              <a:t>Weinstein, </a:t>
            </a:r>
            <a:r>
              <a:rPr lang="en-US" sz="2000" i="1" dirty="0"/>
              <a:t>NEJM</a:t>
            </a:r>
            <a:r>
              <a:rPr lang="en-US" sz="2000" dirty="0"/>
              <a:t> 1974: …to control for variables that can be identified…as interfering factors, matching, blocking or adjusting may be far more efficient…than purely randomizing.”</a:t>
            </a:r>
          </a:p>
          <a:p>
            <a:pPr lvl="1"/>
            <a:r>
              <a:rPr lang="en-US" sz="2000" dirty="0"/>
              <a:t>Hellman and Hellman, </a:t>
            </a:r>
            <a:r>
              <a:rPr lang="en-US" sz="2000" i="1" dirty="0"/>
              <a:t>NEJM</a:t>
            </a:r>
            <a:r>
              <a:rPr lang="en-US" sz="2000" dirty="0"/>
              <a:t> 1991: “It is fallacious to suggest that only the randomized clinical trial can provide valid information or that all information acquired by this technique is valid.” </a:t>
            </a:r>
          </a:p>
          <a:p>
            <a:pPr lvl="1"/>
            <a:endParaRPr lang="en-US" dirty="0"/>
          </a:p>
        </p:txBody>
      </p:sp>
    </p:spTree>
    <p:extLst>
      <p:ext uri="{BB962C8B-B14F-4D97-AF65-F5344CB8AC3E}">
        <p14:creationId xmlns:p14="http://schemas.microsoft.com/office/powerpoint/2010/main" val="3893047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2833690"/>
            <a:ext cx="8520113" cy="558800"/>
          </a:xfrm>
        </p:spPr>
        <p:txBody>
          <a:bodyPr/>
          <a:lstStyle/>
          <a:p>
            <a:pPr algn="ctr"/>
            <a:r>
              <a:rPr lang="en-US" sz="5400" dirty="0"/>
              <a:t>A DIFFERENT KIND OF CHALLENGE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8275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tup-1.jpg"/>
          <p:cNvPicPr>
            <a:picLocks noGrp="1" noChangeAspect="1"/>
          </p:cNvPicPr>
          <p:nvPr isPhoto="1"/>
        </p:nvPicPr>
        <p:blipFill>
          <a:blip r:embed="rId2" cstate="print">
            <a:lum/>
          </a:blip>
          <a:stretch>
            <a:fillRect/>
          </a:stretch>
        </p:blipFill>
        <p:spPr>
          <a:xfrm>
            <a:off x="0" y="304800"/>
            <a:ext cx="9144000" cy="6248400"/>
          </a:xfrm>
          <a:prstGeom prst="rect">
            <a:avLst/>
          </a:prstGeom>
          <a:noFill/>
          <a:ln>
            <a:noFill/>
          </a:ln>
        </p:spPr>
      </p:pic>
    </p:spTree>
    <p:extLst>
      <p:ext uri="{BB962C8B-B14F-4D97-AF65-F5344CB8AC3E}">
        <p14:creationId xmlns:p14="http://schemas.microsoft.com/office/powerpoint/2010/main" val="1994460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6" y="655639"/>
            <a:ext cx="8747125" cy="558800"/>
          </a:xfrm>
        </p:spPr>
        <p:txBody>
          <a:bodyPr/>
          <a:lstStyle/>
          <a:p>
            <a:r>
              <a:rPr lang="en-US" sz="3200" dirty="0"/>
              <a:t>PROPOSED CRITERIA FOR HISTORICALLY CONTROLLED TRIAL</a:t>
            </a:r>
          </a:p>
        </p:txBody>
      </p:sp>
      <p:sp>
        <p:nvSpPr>
          <p:cNvPr id="3" name="Content Placeholder 2"/>
          <p:cNvSpPr>
            <a:spLocks noGrp="1"/>
          </p:cNvSpPr>
          <p:nvPr>
            <p:ph idx="1"/>
          </p:nvPr>
        </p:nvSpPr>
        <p:spPr>
          <a:xfrm>
            <a:off x="650878" y="1409699"/>
            <a:ext cx="7826375" cy="4475297"/>
          </a:xfrm>
        </p:spPr>
        <p:txBody>
          <a:bodyPr/>
          <a:lstStyle/>
          <a:p>
            <a:r>
              <a:rPr lang="en-US" sz="2400" dirty="0"/>
              <a:t>No treatment to serve as appropriate control</a:t>
            </a:r>
          </a:p>
          <a:p>
            <a:r>
              <a:rPr lang="en-US" sz="2400" dirty="0"/>
              <a:t>Sufficient experience to show that untreated patients have uniformly poor prognosis</a:t>
            </a:r>
          </a:p>
          <a:p>
            <a:r>
              <a:rPr lang="en-US" sz="2400" dirty="0"/>
              <a:t>Therapy not expected to have substantial side effects that could compromise potential benefit</a:t>
            </a:r>
          </a:p>
          <a:p>
            <a:r>
              <a:rPr lang="en-US" sz="2400" dirty="0"/>
              <a:t>Justifiable expectation of sufficiently large benefit to make results interpretable</a:t>
            </a:r>
          </a:p>
          <a:p>
            <a:r>
              <a:rPr lang="en-US" sz="2400" dirty="0"/>
              <a:t>Strong scientific rationale for treatment to support wide acceptance of positive findings</a:t>
            </a:r>
          </a:p>
          <a:p>
            <a:endParaRPr lang="en-US" sz="2400" dirty="0"/>
          </a:p>
          <a:p>
            <a:pPr marL="0" indent="0">
              <a:buNone/>
            </a:pPr>
            <a:r>
              <a:rPr lang="en-US" sz="1800" dirty="0" err="1"/>
              <a:t>Byar</a:t>
            </a:r>
            <a:r>
              <a:rPr lang="en-US" sz="1800" dirty="0"/>
              <a:t> et al, Design considerations for AIDS trials, </a:t>
            </a:r>
            <a:r>
              <a:rPr lang="en-US" sz="1800" i="1" dirty="0"/>
              <a:t>NEJM</a:t>
            </a:r>
            <a:r>
              <a:rPr lang="en-US" sz="1800" dirty="0"/>
              <a:t> 323:1343-8</a:t>
            </a:r>
          </a:p>
        </p:txBody>
      </p:sp>
    </p:spTree>
    <p:extLst>
      <p:ext uri="{BB962C8B-B14F-4D97-AF65-F5344CB8AC3E}">
        <p14:creationId xmlns:p14="http://schemas.microsoft.com/office/powerpoint/2010/main" val="248763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EBOLA EPIDEMIC 2014-15</a:t>
            </a:r>
          </a:p>
        </p:txBody>
      </p:sp>
      <p:sp>
        <p:nvSpPr>
          <p:cNvPr id="3" name="Content Placeholder 2"/>
          <p:cNvSpPr>
            <a:spLocks noGrp="1"/>
          </p:cNvSpPr>
          <p:nvPr>
            <p:ph idx="1"/>
          </p:nvPr>
        </p:nvSpPr>
        <p:spPr>
          <a:xfrm>
            <a:off x="739778" y="825502"/>
            <a:ext cx="7826375" cy="5634589"/>
          </a:xfrm>
        </p:spPr>
        <p:txBody>
          <a:bodyPr/>
          <a:lstStyle/>
          <a:p>
            <a:r>
              <a:rPr lang="en-US" sz="2400" dirty="0"/>
              <a:t>Largest Ebola outbreak ever</a:t>
            </a:r>
          </a:p>
          <a:p>
            <a:pPr lvl="1"/>
            <a:r>
              <a:rPr lang="en-US" sz="2000" dirty="0"/>
              <a:t>&gt; 28,000 infected</a:t>
            </a:r>
          </a:p>
          <a:p>
            <a:pPr lvl="1"/>
            <a:r>
              <a:rPr lang="en-US" sz="2000" dirty="0"/>
              <a:t>&gt; 11.000 deaths</a:t>
            </a:r>
          </a:p>
          <a:p>
            <a:r>
              <a:rPr lang="en-US" sz="2400" dirty="0"/>
              <a:t>No known drug treatments or vaccines</a:t>
            </a:r>
          </a:p>
          <a:p>
            <a:r>
              <a:rPr lang="en-US" sz="2400" dirty="0"/>
              <a:t>Highly infectious</a:t>
            </a:r>
          </a:p>
          <a:p>
            <a:r>
              <a:rPr lang="en-US" sz="2400" dirty="0"/>
              <a:t>High fatality rate</a:t>
            </a:r>
          </a:p>
          <a:p>
            <a:r>
              <a:rPr lang="en-US" sz="2400" dirty="0"/>
              <a:t>Very limited health care facilities in areas of outbreaks</a:t>
            </a:r>
          </a:p>
          <a:p>
            <a:r>
              <a:rPr lang="en-US" sz="2400" dirty="0"/>
              <a:t>Debate about the feasibility and the ethics of conducting randomized trials of potential treatments</a:t>
            </a:r>
          </a:p>
          <a:p>
            <a:pPr lvl="1"/>
            <a:r>
              <a:rPr lang="en-US" sz="2000" dirty="0"/>
              <a:t>Research organizations supported initiation of trials</a:t>
            </a:r>
          </a:p>
          <a:p>
            <a:pPr lvl="1"/>
            <a:r>
              <a:rPr lang="en-US" sz="2000" dirty="0"/>
              <a:t>Humanitarian organizations argued that randomization to a “usual care” control would be unethical</a:t>
            </a:r>
          </a:p>
          <a:p>
            <a:pPr marL="0" indent="0">
              <a:buNone/>
            </a:pPr>
            <a:endParaRPr lang="en-US" dirty="0"/>
          </a:p>
        </p:txBody>
      </p:sp>
    </p:spTree>
    <p:extLst>
      <p:ext uri="{BB962C8B-B14F-4D97-AF65-F5344CB8AC3E}">
        <p14:creationId xmlns:p14="http://schemas.microsoft.com/office/powerpoint/2010/main" val="236734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TRIALS TIMELINE</a:t>
            </a:r>
          </a:p>
        </p:txBody>
      </p:sp>
      <p:sp>
        <p:nvSpPr>
          <p:cNvPr id="3" name="Content Placeholder 2"/>
          <p:cNvSpPr>
            <a:spLocks noGrp="1"/>
          </p:cNvSpPr>
          <p:nvPr>
            <p:ph idx="1"/>
          </p:nvPr>
        </p:nvSpPr>
        <p:spPr>
          <a:xfrm>
            <a:off x="520701" y="825500"/>
            <a:ext cx="8331200" cy="5296035"/>
          </a:xfrm>
        </p:spPr>
        <p:txBody>
          <a:bodyPr/>
          <a:lstStyle/>
          <a:p>
            <a:r>
              <a:rPr lang="en-US" sz="2800" dirty="0"/>
              <a:t>1948: First randomized clinical trials of modern era</a:t>
            </a:r>
          </a:p>
          <a:p>
            <a:r>
              <a:rPr lang="en-US" sz="2800" dirty="0"/>
              <a:t>1962:  Amendments to U.S. Food, Drug and Cosmetic Act requiring demonstration of efficacy as well as safety</a:t>
            </a:r>
          </a:p>
          <a:p>
            <a:r>
              <a:rPr lang="en-US" sz="2800" dirty="0"/>
              <a:t>1964:  First version of Declaration of Helsinki</a:t>
            </a:r>
          </a:p>
          <a:p>
            <a:r>
              <a:rPr lang="en-US" dirty="0"/>
              <a:t>1968:  UK Medicines Act</a:t>
            </a:r>
            <a:endParaRPr lang="en-US" sz="2800" dirty="0"/>
          </a:p>
          <a:p>
            <a:r>
              <a:rPr lang="en-US" sz="2800" dirty="0"/>
              <a:t>1979:  Belmont Report (origin of U.S. IRB rules)</a:t>
            </a:r>
          </a:p>
          <a:p>
            <a:r>
              <a:rPr lang="en-US" sz="2800" dirty="0"/>
              <a:t>1996:  Good Clinical Practice (ICH)</a:t>
            </a:r>
          </a:p>
          <a:p>
            <a:r>
              <a:rPr lang="en-US" dirty="0"/>
              <a:t>2001:  European Union Directive 2001/83/EC</a:t>
            </a:r>
          </a:p>
          <a:p>
            <a:endParaRPr lang="en-US" dirty="0"/>
          </a:p>
        </p:txBody>
      </p:sp>
    </p:spTree>
    <p:extLst>
      <p:ext uri="{BB962C8B-B14F-4D97-AF65-F5344CB8AC3E}">
        <p14:creationId xmlns:p14="http://schemas.microsoft.com/office/powerpoint/2010/main" val="3057931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EBOLA MORTALITY</a:t>
            </a:r>
          </a:p>
        </p:txBody>
      </p:sp>
      <p:sp>
        <p:nvSpPr>
          <p:cNvPr id="3" name="Content Placeholder 2"/>
          <p:cNvSpPr>
            <a:spLocks noGrp="1"/>
          </p:cNvSpPr>
          <p:nvPr>
            <p:ph idx="1"/>
          </p:nvPr>
        </p:nvSpPr>
        <p:spPr>
          <a:xfrm>
            <a:off x="739778" y="949327"/>
            <a:ext cx="7826375" cy="6260401"/>
          </a:xfrm>
        </p:spPr>
        <p:txBody>
          <a:bodyPr/>
          <a:lstStyle/>
          <a:p>
            <a:r>
              <a:rPr lang="en-US" sz="2400" dirty="0" err="1"/>
              <a:t>Schieffelin</a:t>
            </a:r>
            <a:r>
              <a:rPr lang="en-US" sz="2400" dirty="0"/>
              <a:t> et al (</a:t>
            </a:r>
            <a:r>
              <a:rPr lang="en-US" sz="2400" i="1" dirty="0"/>
              <a:t>NEJM</a:t>
            </a:r>
            <a:r>
              <a:rPr lang="en-US" sz="2400" dirty="0"/>
              <a:t>, 2014) reported on 106 patients treated in Sierra Leone</a:t>
            </a:r>
          </a:p>
          <a:p>
            <a:pPr lvl="1"/>
            <a:r>
              <a:rPr lang="en-US" sz="2200" dirty="0"/>
              <a:t>Overall mortality:  74%</a:t>
            </a:r>
          </a:p>
          <a:p>
            <a:pPr lvl="1"/>
            <a:r>
              <a:rPr lang="en-US" sz="2200" dirty="0"/>
              <a:t>Mortality increased with age (57% in youngest group, 94% in oldest group)</a:t>
            </a:r>
          </a:p>
          <a:p>
            <a:r>
              <a:rPr lang="en-US" sz="2400" dirty="0" err="1"/>
              <a:t>Ansumana</a:t>
            </a:r>
            <a:r>
              <a:rPr lang="en-US" sz="2400" dirty="0"/>
              <a:t> et al (</a:t>
            </a:r>
            <a:r>
              <a:rPr lang="en-US" sz="2400" i="1" dirty="0"/>
              <a:t>NEJM</a:t>
            </a:r>
            <a:r>
              <a:rPr lang="en-US" sz="2400" dirty="0"/>
              <a:t>, 2015) reported on 581 patients treated in Freetown, Sierra Leone</a:t>
            </a:r>
          </a:p>
          <a:p>
            <a:pPr lvl="1"/>
            <a:r>
              <a:rPr lang="en-US" sz="2000" dirty="0"/>
              <a:t>Overall mortality: 31%</a:t>
            </a:r>
          </a:p>
          <a:p>
            <a:pPr lvl="1"/>
            <a:r>
              <a:rPr lang="en-US" sz="2000" dirty="0"/>
              <a:t>Mortality over time decreased from 48% to 23%, just in the few months from 9/14 to 12/14</a:t>
            </a:r>
          </a:p>
          <a:p>
            <a:r>
              <a:rPr lang="en-US" sz="2400" dirty="0"/>
              <a:t>Reported mortality statistics varied widely by country, age, time</a:t>
            </a:r>
          </a:p>
          <a:p>
            <a:r>
              <a:rPr lang="en-US" sz="2400" dirty="0"/>
              <a:t>Overall death rate in 2014:  37% (</a:t>
            </a:r>
            <a:r>
              <a:rPr lang="en-US" sz="2400" dirty="0" err="1"/>
              <a:t>Kalra</a:t>
            </a:r>
            <a:r>
              <a:rPr lang="en-US" sz="2400" dirty="0"/>
              <a:t> et al,  </a:t>
            </a:r>
            <a:r>
              <a:rPr lang="en-US" sz="2400" i="1" dirty="0"/>
              <a:t>J Glob Infect Dis</a:t>
            </a:r>
            <a:r>
              <a:rPr lang="en-US" sz="2400" dirty="0"/>
              <a:t>, 2014)</a:t>
            </a:r>
          </a:p>
          <a:p>
            <a:endParaRPr lang="en-US" sz="2400" dirty="0"/>
          </a:p>
          <a:p>
            <a:pPr lvl="1"/>
            <a:endParaRPr lang="en-US" sz="2200" dirty="0"/>
          </a:p>
        </p:txBody>
      </p:sp>
    </p:spTree>
    <p:extLst>
      <p:ext uri="{BB962C8B-B14F-4D97-AF65-F5344CB8AC3E}">
        <p14:creationId xmlns:p14="http://schemas.microsoft.com/office/powerpoint/2010/main" val="428252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739778" y="825502"/>
            <a:ext cx="7826375" cy="5703269"/>
          </a:xfrm>
        </p:spPr>
        <p:txBody>
          <a:bodyPr/>
          <a:lstStyle/>
          <a:p>
            <a:pPr>
              <a:lnSpc>
                <a:spcPts val="3320"/>
              </a:lnSpc>
            </a:pPr>
            <a:r>
              <a:rPr lang="en-US" sz="2600" dirty="0"/>
              <a:t>Diminishing mortality very likely due largely to improved supportive care measures—fluid replacement and electrolytes</a:t>
            </a:r>
          </a:p>
          <a:p>
            <a:pPr>
              <a:lnSpc>
                <a:spcPts val="3320"/>
              </a:lnSpc>
            </a:pPr>
            <a:r>
              <a:rPr lang="en-US" sz="2600" dirty="0"/>
              <a:t>As experience gained, would be expected that mortality would continue to decrease</a:t>
            </a:r>
          </a:p>
          <a:p>
            <a:pPr>
              <a:lnSpc>
                <a:spcPts val="3320"/>
              </a:lnSpc>
            </a:pPr>
            <a:r>
              <a:rPr lang="en-US" sz="2600" dirty="0"/>
              <a:t>Variability in mortality by age (and undoubtedly other factors, some unmeasured) would complicate historical comparisons </a:t>
            </a:r>
          </a:p>
          <a:p>
            <a:pPr>
              <a:lnSpc>
                <a:spcPts val="3320"/>
              </a:lnSpc>
            </a:pPr>
            <a:r>
              <a:rPr lang="en-US" sz="2600" dirty="0"/>
              <a:t>With such variable mortality rates a historically controlled trial could not yield convincing results unless the treatment effect was VERY large</a:t>
            </a:r>
          </a:p>
          <a:p>
            <a:endParaRPr lang="en-US" dirty="0"/>
          </a:p>
        </p:txBody>
      </p:sp>
    </p:spTree>
    <p:extLst>
      <p:ext uri="{BB962C8B-B14F-4D97-AF65-F5344CB8AC3E}">
        <p14:creationId xmlns:p14="http://schemas.microsoft.com/office/powerpoint/2010/main" val="1721842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a:t>
            </a:r>
          </a:p>
        </p:txBody>
      </p:sp>
      <p:sp>
        <p:nvSpPr>
          <p:cNvPr id="3" name="Content Placeholder 2"/>
          <p:cNvSpPr>
            <a:spLocks noGrp="1"/>
          </p:cNvSpPr>
          <p:nvPr>
            <p:ph idx="1"/>
          </p:nvPr>
        </p:nvSpPr>
        <p:spPr>
          <a:xfrm>
            <a:off x="739778" y="965202"/>
            <a:ext cx="7826375" cy="5685885"/>
          </a:xfrm>
        </p:spPr>
        <p:txBody>
          <a:bodyPr/>
          <a:lstStyle/>
          <a:p>
            <a:r>
              <a:rPr lang="en-US" sz="2600" dirty="0"/>
              <a:t>Some trials, both randomized and nonrandomized, were implemented</a:t>
            </a:r>
          </a:p>
          <a:p>
            <a:r>
              <a:rPr lang="en-US" sz="2600" dirty="0"/>
              <a:t>Randomized trials did not start until the epidemic was waning; enrollment too limited to yield definitive results</a:t>
            </a:r>
          </a:p>
          <a:p>
            <a:r>
              <a:rPr lang="en-US" sz="2600" dirty="0"/>
              <a:t>Nonrandomized trials did not produce evidence to support benefit of treatments studied</a:t>
            </a:r>
          </a:p>
          <a:p>
            <a:r>
              <a:rPr lang="en-US" sz="2600" dirty="0"/>
              <a:t>Much soul-searching now to consider how to accomplish more in future outbreaks</a:t>
            </a:r>
          </a:p>
          <a:p>
            <a:r>
              <a:rPr lang="en-US" sz="2600" dirty="0"/>
              <a:t>U.S. National Academy of Medicine charged with developing recommendations for research conduct in future outbreaks</a:t>
            </a:r>
          </a:p>
          <a:p>
            <a:endParaRPr lang="en-US" dirty="0"/>
          </a:p>
        </p:txBody>
      </p:sp>
    </p:spTree>
    <p:extLst>
      <p:ext uri="{BB962C8B-B14F-4D97-AF65-F5344CB8AC3E}">
        <p14:creationId xmlns:p14="http://schemas.microsoft.com/office/powerpoint/2010/main" val="2971153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9430" y="277386"/>
            <a:ext cx="4598172" cy="3016210"/>
          </a:xfrm>
        </p:spPr>
        <p:txBody>
          <a:bodyPr/>
          <a:lstStyle/>
          <a:p>
            <a:r>
              <a:rPr lang="en-US" sz="2800" dirty="0"/>
              <a:t>INTEGRATING CLINICAL</a:t>
            </a:r>
            <a:br>
              <a:rPr lang="en-US" sz="2800" dirty="0"/>
            </a:br>
            <a:r>
              <a:rPr lang="en-US" sz="2800" dirty="0"/>
              <a:t>RESEARCH INTO EPIDEMIC</a:t>
            </a:r>
            <a:br>
              <a:rPr lang="en-US" sz="2800" dirty="0"/>
            </a:br>
            <a:r>
              <a:rPr lang="en-US" sz="2800" dirty="0"/>
              <a:t>RESPONSE</a:t>
            </a:r>
            <a:br>
              <a:rPr lang="en-US" sz="2800" dirty="0"/>
            </a:br>
            <a:br>
              <a:rPr lang="en-US" sz="2800" dirty="0"/>
            </a:br>
            <a:r>
              <a:rPr lang="en-US" sz="2800" dirty="0"/>
              <a:t>THE EBOLA</a:t>
            </a:r>
            <a:br>
              <a:rPr lang="en-US" sz="2800" dirty="0"/>
            </a:br>
            <a:r>
              <a:rPr lang="en-US" sz="2800" dirty="0"/>
              <a:t>EXPERIENCE</a:t>
            </a:r>
          </a:p>
        </p:txBody>
      </p:sp>
    </p:spTree>
    <p:extLst>
      <p:ext uri="{BB962C8B-B14F-4D97-AF65-F5344CB8AC3E}">
        <p14:creationId xmlns:p14="http://schemas.microsoft.com/office/powerpoint/2010/main" val="2494631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10173" y="5891903"/>
            <a:ext cx="462743" cy="365125"/>
          </a:xfrm>
          <a:prstGeom prst="rect">
            <a:avLst/>
          </a:prstGeom>
        </p:spPr>
        <p:txBody>
          <a:bodyPr/>
          <a:lstStyle/>
          <a:p>
            <a:fld id="{86F79F17-4501-904B-ABC3-B478FB9B9D34}" type="slidenum">
              <a:rPr lang="en-US" smtClean="0"/>
              <a:pPr/>
              <a:t>34</a:t>
            </a:fld>
            <a:endParaRPr lang="en-US" dirty="0"/>
          </a:p>
        </p:txBody>
      </p:sp>
      <p:sp>
        <p:nvSpPr>
          <p:cNvPr id="5" name="Title 1"/>
          <p:cNvSpPr>
            <a:spLocks noGrp="1"/>
          </p:cNvSpPr>
          <p:nvPr>
            <p:ph type="title"/>
          </p:nvPr>
        </p:nvSpPr>
        <p:spPr>
          <a:xfrm>
            <a:off x="550649" y="301511"/>
            <a:ext cx="8915400" cy="353099"/>
          </a:xfrm>
        </p:spPr>
        <p:txBody>
          <a:bodyPr>
            <a:noAutofit/>
          </a:bodyPr>
          <a:lstStyle/>
          <a:p>
            <a:r>
              <a:rPr lang="en-US" sz="4000" b="1" dirty="0"/>
              <a:t>NAT’L ACADEMY COMMITTEE</a:t>
            </a:r>
          </a:p>
        </p:txBody>
      </p:sp>
      <p:sp>
        <p:nvSpPr>
          <p:cNvPr id="6" name="Content Placeholder 2"/>
          <p:cNvSpPr>
            <a:spLocks noGrp="1"/>
          </p:cNvSpPr>
          <p:nvPr>
            <p:ph idx="1"/>
          </p:nvPr>
        </p:nvSpPr>
        <p:spPr>
          <a:xfrm>
            <a:off x="550652" y="983277"/>
            <a:ext cx="7465753" cy="4829240"/>
          </a:xfrm>
        </p:spPr>
        <p:txBody>
          <a:bodyPr numCol="1"/>
          <a:lstStyle/>
          <a:p>
            <a:pPr>
              <a:spcBef>
                <a:spcPts val="0"/>
              </a:spcBef>
              <a:spcAft>
                <a:spcPts val="600"/>
              </a:spcAft>
            </a:pPr>
            <a:r>
              <a:rPr lang="en-US" sz="1300" b="1" dirty="0">
                <a:latin typeface="Arial" panose="020B0604020202020204" pitchFamily="34" charset="0"/>
                <a:cs typeface="Arial" panose="020B0604020202020204" pitchFamily="34" charset="0"/>
              </a:rPr>
              <a:t>GERALD KEUSCH </a:t>
            </a:r>
            <a:r>
              <a:rPr lang="en-US" sz="1300" dirty="0">
                <a:latin typeface="Arial" panose="020B0604020202020204" pitchFamily="34" charset="0"/>
                <a:cs typeface="Arial" panose="020B0604020202020204" pitchFamily="34" charset="0"/>
              </a:rPr>
              <a:t>(Co-Chair), Boston University Schools of Medicine and Public Health</a:t>
            </a:r>
          </a:p>
          <a:p>
            <a:pPr>
              <a:spcBef>
                <a:spcPts val="0"/>
              </a:spcBef>
              <a:spcAft>
                <a:spcPts val="600"/>
              </a:spcAft>
            </a:pPr>
            <a:r>
              <a:rPr lang="en-US" sz="1300" b="1" dirty="0">
                <a:latin typeface="Arial" panose="020B0604020202020204" pitchFamily="34" charset="0"/>
                <a:cs typeface="Arial" panose="020B0604020202020204" pitchFamily="34" charset="0"/>
              </a:rPr>
              <a:t>KEITH </a:t>
            </a:r>
            <a:r>
              <a:rPr lang="en-US" sz="1300" b="1" dirty="0" err="1">
                <a:latin typeface="Arial" panose="020B0604020202020204" pitchFamily="34" charset="0"/>
                <a:cs typeface="Arial" panose="020B0604020202020204" pitchFamily="34" charset="0"/>
              </a:rPr>
              <a:t>McADAM</a:t>
            </a:r>
            <a:r>
              <a:rPr lang="en-US" sz="1300" dirty="0">
                <a:latin typeface="Arial" panose="020B0604020202020204" pitchFamily="34" charset="0"/>
                <a:cs typeface="Arial" panose="020B0604020202020204" pitchFamily="34" charset="0"/>
              </a:rPr>
              <a:t>, (Co-Chair), London School of Hygiene and Tropical Medicine</a:t>
            </a:r>
          </a:p>
          <a:p>
            <a:pPr>
              <a:spcBef>
                <a:spcPts val="0"/>
              </a:spcBef>
              <a:spcAft>
                <a:spcPts val="600"/>
              </a:spcAft>
            </a:pPr>
            <a:r>
              <a:rPr lang="en-US" sz="1300" b="1" dirty="0">
                <a:latin typeface="Arial" panose="020B0604020202020204" pitchFamily="34" charset="0"/>
                <a:cs typeface="Arial" panose="020B0604020202020204" pitchFamily="34" charset="0"/>
              </a:rPr>
              <a:t>ABDEL BABIKER</a:t>
            </a:r>
            <a:r>
              <a:rPr lang="en-US" sz="1300" dirty="0">
                <a:latin typeface="Arial" panose="020B0604020202020204" pitchFamily="34" charset="0"/>
                <a:cs typeface="Arial" panose="020B0604020202020204" pitchFamily="34" charset="0"/>
              </a:rPr>
              <a:t>, Medical Research Council Clinical Trials Unit at University College London</a:t>
            </a:r>
          </a:p>
          <a:p>
            <a:pPr>
              <a:spcBef>
                <a:spcPts val="0"/>
              </a:spcBef>
              <a:spcAft>
                <a:spcPts val="600"/>
              </a:spcAft>
            </a:pPr>
            <a:r>
              <a:rPr lang="en-US" sz="1300" b="1" dirty="0">
                <a:latin typeface="Arial" panose="020B0604020202020204" pitchFamily="34" charset="0"/>
                <a:cs typeface="Arial" panose="020B0604020202020204" pitchFamily="34" charset="0"/>
              </a:rPr>
              <a:t>MOHAMED BAILOR BARRIE</a:t>
            </a:r>
            <a:r>
              <a:rPr lang="en-US" sz="1300" dirty="0">
                <a:latin typeface="Arial" panose="020B0604020202020204" pitchFamily="34" charset="0"/>
                <a:cs typeface="Arial" panose="020B0604020202020204" pitchFamily="34" charset="0"/>
              </a:rPr>
              <a:t>, The </a:t>
            </a:r>
            <a:r>
              <a:rPr lang="en-US" sz="1300" dirty="0" err="1">
                <a:latin typeface="Arial" panose="020B0604020202020204" pitchFamily="34" charset="0"/>
                <a:cs typeface="Arial" panose="020B0604020202020204" pitchFamily="34" charset="0"/>
              </a:rPr>
              <a:t>Wellbody</a:t>
            </a:r>
            <a:r>
              <a:rPr lang="en-US" sz="1300" dirty="0">
                <a:latin typeface="Arial" panose="020B0604020202020204" pitchFamily="34" charset="0"/>
                <a:cs typeface="Arial" panose="020B0604020202020204" pitchFamily="34" charset="0"/>
              </a:rPr>
              <a:t> Alliance, Sierra Leone</a:t>
            </a:r>
          </a:p>
          <a:p>
            <a:pPr>
              <a:spcBef>
                <a:spcPts val="0"/>
              </a:spcBef>
              <a:spcAft>
                <a:spcPts val="600"/>
              </a:spcAft>
            </a:pPr>
            <a:r>
              <a:rPr lang="en-US" sz="1300" b="1" dirty="0">
                <a:latin typeface="Arial" panose="020B0604020202020204" pitchFamily="34" charset="0"/>
                <a:cs typeface="Arial" panose="020B0604020202020204" pitchFamily="34" charset="0"/>
              </a:rPr>
              <a:t>JANICE COOPER</a:t>
            </a:r>
            <a:r>
              <a:rPr lang="en-US" sz="1300" dirty="0">
                <a:latin typeface="Arial" panose="020B0604020202020204" pitchFamily="34" charset="0"/>
                <a:cs typeface="Arial" panose="020B0604020202020204" pitchFamily="34" charset="0"/>
              </a:rPr>
              <a:t>,  The Liberia Mental Health Initiative, The Carter Center</a:t>
            </a:r>
          </a:p>
          <a:p>
            <a:pPr>
              <a:spcBef>
                <a:spcPts val="0"/>
              </a:spcBef>
              <a:spcAft>
                <a:spcPts val="600"/>
              </a:spcAft>
            </a:pPr>
            <a:r>
              <a:rPr lang="en-US" sz="1300" b="1" dirty="0">
                <a:latin typeface="Arial" panose="020B0604020202020204" pitchFamily="34" charset="0"/>
                <a:cs typeface="Arial" panose="020B0604020202020204" pitchFamily="34" charset="0"/>
              </a:rPr>
              <a:t>SHEILA DAVIS</a:t>
            </a:r>
            <a:r>
              <a:rPr lang="en-US" sz="1300" dirty="0">
                <a:latin typeface="Arial" panose="020B0604020202020204" pitchFamily="34" charset="0"/>
                <a:cs typeface="Arial" panose="020B0604020202020204" pitchFamily="34" charset="0"/>
              </a:rPr>
              <a:t>, Partners In Health</a:t>
            </a:r>
          </a:p>
          <a:p>
            <a:pPr>
              <a:spcBef>
                <a:spcPts val="0"/>
              </a:spcBef>
              <a:spcAft>
                <a:spcPts val="600"/>
              </a:spcAft>
            </a:pPr>
            <a:r>
              <a:rPr lang="en-US" sz="1300" b="1" dirty="0">
                <a:latin typeface="Arial" panose="020B0604020202020204" pitchFamily="34" charset="0"/>
                <a:cs typeface="Arial" panose="020B0604020202020204" pitchFamily="34" charset="0"/>
              </a:rPr>
              <a:t>KATHRYN EDWARDS</a:t>
            </a:r>
            <a:r>
              <a:rPr lang="en-US" sz="1300" dirty="0">
                <a:latin typeface="Arial" panose="020B0604020202020204" pitchFamily="34" charset="0"/>
                <a:cs typeface="Arial" panose="020B0604020202020204" pitchFamily="34" charset="0"/>
              </a:rPr>
              <a:t>, Vanderbilt University School of Medicine</a:t>
            </a:r>
          </a:p>
          <a:p>
            <a:pPr>
              <a:spcBef>
                <a:spcPts val="0"/>
              </a:spcBef>
              <a:spcAft>
                <a:spcPts val="600"/>
              </a:spcAft>
            </a:pPr>
            <a:r>
              <a:rPr lang="en-US" sz="1300" b="1" dirty="0">
                <a:latin typeface="Arial" panose="020B0604020202020204" pitchFamily="34" charset="0"/>
                <a:cs typeface="Arial" panose="020B0604020202020204" pitchFamily="34" charset="0"/>
              </a:rPr>
              <a:t>SUSAN ELLENBERG</a:t>
            </a:r>
            <a:r>
              <a:rPr lang="en-US" sz="1300" dirty="0">
                <a:latin typeface="Arial" panose="020B0604020202020204" pitchFamily="34" charset="0"/>
                <a:cs typeface="Arial" panose="020B0604020202020204" pitchFamily="34" charset="0"/>
              </a:rPr>
              <a:t>, University of Pennsylvania</a:t>
            </a:r>
          </a:p>
          <a:p>
            <a:pPr>
              <a:spcBef>
                <a:spcPts val="0"/>
              </a:spcBef>
              <a:spcAft>
                <a:spcPts val="600"/>
              </a:spcAft>
            </a:pPr>
            <a:r>
              <a:rPr lang="en-US" sz="1300" b="1" dirty="0">
                <a:latin typeface="Arial" panose="020B0604020202020204" pitchFamily="34" charset="0"/>
                <a:cs typeface="Arial" panose="020B0604020202020204" pitchFamily="34" charset="0"/>
              </a:rPr>
              <a:t>ROGER LEWIS</a:t>
            </a:r>
            <a:r>
              <a:rPr lang="en-US" sz="1300" dirty="0">
                <a:latin typeface="Arial" panose="020B0604020202020204" pitchFamily="34" charset="0"/>
                <a:cs typeface="Arial" panose="020B0604020202020204" pitchFamily="34" charset="0"/>
              </a:rPr>
              <a:t>, Harbor–UCLA Medical Center</a:t>
            </a:r>
          </a:p>
          <a:p>
            <a:pPr>
              <a:spcBef>
                <a:spcPts val="0"/>
              </a:spcBef>
              <a:spcAft>
                <a:spcPts val="600"/>
              </a:spcAft>
            </a:pPr>
            <a:r>
              <a:rPr lang="en-US" sz="1300" b="1" dirty="0">
                <a:latin typeface="Arial" panose="020B0604020202020204" pitchFamily="34" charset="0"/>
                <a:cs typeface="Arial" panose="020B0604020202020204" pitchFamily="34" charset="0"/>
              </a:rPr>
              <a:t>ALEX JOHN LONDON</a:t>
            </a:r>
            <a:r>
              <a:rPr lang="en-US" sz="1300" dirty="0">
                <a:latin typeface="Arial" panose="020B0604020202020204" pitchFamily="34" charset="0"/>
                <a:cs typeface="Arial" panose="020B0604020202020204" pitchFamily="34" charset="0"/>
              </a:rPr>
              <a:t>, Carnegie Mellon University</a:t>
            </a:r>
          </a:p>
          <a:p>
            <a:pPr>
              <a:spcBef>
                <a:spcPts val="0"/>
              </a:spcBef>
              <a:spcAft>
                <a:spcPts val="600"/>
              </a:spcAft>
            </a:pPr>
            <a:r>
              <a:rPr lang="en-US" sz="1300" b="1" dirty="0">
                <a:latin typeface="Arial" panose="020B0604020202020204" pitchFamily="34" charset="0"/>
                <a:cs typeface="Arial" panose="020B0604020202020204" pitchFamily="34" charset="0"/>
              </a:rPr>
              <a:t>JENS LUNDGREN</a:t>
            </a:r>
            <a:r>
              <a:rPr lang="en-US" sz="1300" dirty="0">
                <a:latin typeface="Arial" panose="020B0604020202020204" pitchFamily="34" charset="0"/>
                <a:cs typeface="Arial" panose="020B0604020202020204" pitchFamily="34" charset="0"/>
              </a:rPr>
              <a:t>, University of Copenhagen, Denmark</a:t>
            </a:r>
          </a:p>
          <a:p>
            <a:pPr>
              <a:spcBef>
                <a:spcPts val="0"/>
              </a:spcBef>
              <a:spcAft>
                <a:spcPts val="600"/>
              </a:spcAft>
            </a:pPr>
            <a:r>
              <a:rPr lang="en-US" sz="1300" b="1" dirty="0">
                <a:latin typeface="Arial" panose="020B0604020202020204" pitchFamily="34" charset="0"/>
                <a:cs typeface="Arial" panose="020B0604020202020204" pitchFamily="34" charset="0"/>
              </a:rPr>
              <a:t>MICHELLE MELLO</a:t>
            </a:r>
            <a:r>
              <a:rPr lang="en-US" sz="1300" dirty="0">
                <a:latin typeface="Arial" panose="020B0604020202020204" pitchFamily="34" charset="0"/>
                <a:cs typeface="Arial" panose="020B0604020202020204" pitchFamily="34" charset="0"/>
              </a:rPr>
              <a:t>, Stanford University School of Medicine, School of Law</a:t>
            </a:r>
          </a:p>
          <a:p>
            <a:pPr>
              <a:spcBef>
                <a:spcPts val="0"/>
              </a:spcBef>
              <a:spcAft>
                <a:spcPts val="600"/>
              </a:spcAft>
            </a:pPr>
            <a:r>
              <a:rPr lang="en-US" sz="1300" b="1" dirty="0">
                <a:latin typeface="Arial" panose="020B0604020202020204" pitchFamily="34" charset="0"/>
                <a:cs typeface="Arial" panose="020B0604020202020204" pitchFamily="34" charset="0"/>
              </a:rPr>
              <a:t>OLAYEMI OMOTADE</a:t>
            </a:r>
            <a:r>
              <a:rPr lang="en-US" sz="1300" dirty="0">
                <a:latin typeface="Arial" panose="020B0604020202020204" pitchFamily="34" charset="0"/>
                <a:cs typeface="Arial" panose="020B0604020202020204" pitchFamily="34" charset="0"/>
              </a:rPr>
              <a:t>, University of Ibadan, Nigeria</a:t>
            </a:r>
          </a:p>
          <a:p>
            <a:pPr>
              <a:spcBef>
                <a:spcPts val="0"/>
              </a:spcBef>
              <a:spcAft>
                <a:spcPts val="600"/>
              </a:spcAft>
            </a:pPr>
            <a:r>
              <a:rPr lang="en-US" sz="1300" b="1" dirty="0">
                <a:latin typeface="Arial" panose="020B0604020202020204" pitchFamily="34" charset="0"/>
                <a:cs typeface="Arial" panose="020B0604020202020204" pitchFamily="34" charset="0"/>
              </a:rPr>
              <a:t>DAVID PETERS</a:t>
            </a:r>
            <a:r>
              <a:rPr lang="en-US" sz="1300" dirty="0">
                <a:latin typeface="Arial" panose="020B0604020202020204" pitchFamily="34" charset="0"/>
                <a:cs typeface="Arial" panose="020B0604020202020204" pitchFamily="34" charset="0"/>
              </a:rPr>
              <a:t>, Johns Hopkins Bloomberg School of Public Health</a:t>
            </a:r>
          </a:p>
          <a:p>
            <a:pPr>
              <a:spcBef>
                <a:spcPts val="0"/>
              </a:spcBef>
              <a:spcAft>
                <a:spcPts val="600"/>
              </a:spcAft>
            </a:pPr>
            <a:r>
              <a:rPr lang="en-US" sz="1300" b="1" dirty="0">
                <a:latin typeface="Arial" panose="020B0604020202020204" pitchFamily="34" charset="0"/>
                <a:cs typeface="Arial" panose="020B0604020202020204" pitchFamily="34" charset="0"/>
              </a:rPr>
              <a:t>FRED WABWIRE-MANGEN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Makerere</a:t>
            </a:r>
            <a:r>
              <a:rPr lang="en-US" sz="1300" dirty="0">
                <a:latin typeface="Arial" panose="020B0604020202020204" pitchFamily="34" charset="0"/>
                <a:cs typeface="Arial" panose="020B0604020202020204" pitchFamily="34" charset="0"/>
              </a:rPr>
              <a:t> University School of Public Health, Uganda</a:t>
            </a:r>
          </a:p>
          <a:p>
            <a:pPr>
              <a:spcBef>
                <a:spcPts val="0"/>
              </a:spcBef>
              <a:spcAft>
                <a:spcPts val="600"/>
              </a:spcAft>
            </a:pPr>
            <a:r>
              <a:rPr lang="en-US" sz="1300" b="1" dirty="0">
                <a:latin typeface="Arial" panose="020B0604020202020204" pitchFamily="34" charset="0"/>
                <a:cs typeface="Arial" panose="020B0604020202020204" pitchFamily="34" charset="0"/>
              </a:rPr>
              <a:t>CHARLES WELLS</a:t>
            </a:r>
            <a:r>
              <a:rPr lang="en-US" sz="1300" dirty="0">
                <a:latin typeface="Arial" panose="020B0604020202020204" pitchFamily="34" charset="0"/>
                <a:cs typeface="Arial" panose="020B0604020202020204" pitchFamily="34" charset="0"/>
              </a:rPr>
              <a:t>, Sanofi-U.S.</a:t>
            </a:r>
          </a:p>
          <a:p>
            <a:pPr marL="0" indent="0">
              <a:spcBef>
                <a:spcPts val="0"/>
              </a:spcBef>
              <a:spcAft>
                <a:spcPts val="600"/>
              </a:spcAft>
              <a:buNone/>
            </a:pPr>
            <a:endParaRPr lang="en-US" sz="1300" dirty="0">
              <a:latin typeface="Gill Sans MT" panose="020B0502020104020203" pitchFamily="34" charset="0"/>
            </a:endParaRPr>
          </a:p>
        </p:txBody>
      </p:sp>
      <p:sp>
        <p:nvSpPr>
          <p:cNvPr id="7" name="Rectangle 6"/>
          <p:cNvSpPr/>
          <p:nvPr/>
        </p:nvSpPr>
        <p:spPr>
          <a:xfrm>
            <a:off x="550649" y="5414922"/>
            <a:ext cx="7245104" cy="1015663"/>
          </a:xfrm>
          <a:prstGeom prst="rect">
            <a:avLst/>
          </a:prstGeom>
        </p:spPr>
        <p:txBody>
          <a:bodyPr wrap="square" numCol="1">
            <a:spAutoFit/>
          </a:bodyPr>
          <a:lstStyle/>
          <a:p>
            <a:r>
              <a:rPr lang="en-US" sz="1200" i="1" dirty="0">
                <a:solidFill>
                  <a:srgbClr val="004D7A"/>
                </a:solidFill>
                <a:latin typeface="Arial" panose="020B0604020202020204" pitchFamily="34" charset="0"/>
                <a:cs typeface="Arial" panose="020B0604020202020204" pitchFamily="34" charset="0"/>
              </a:rPr>
              <a:t>National Academies of Sciences, Engineering, and Medicine Staff</a:t>
            </a:r>
            <a:endParaRPr lang="en-US" sz="1200" dirty="0">
              <a:solidFill>
                <a:srgbClr val="004D7A"/>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Patricia Cuff, Michelle Mancher, Emily Busta, Michael Berrios, Anne Claiborne, Andrew Pope</a:t>
            </a:r>
          </a:p>
          <a:p>
            <a:endParaRPr lang="en-US" sz="1200" i="1" dirty="0">
              <a:latin typeface="Arial" panose="020B0604020202020204" pitchFamily="34" charset="0"/>
              <a:cs typeface="Arial" panose="020B0604020202020204" pitchFamily="34" charset="0"/>
            </a:endParaRPr>
          </a:p>
          <a:p>
            <a:r>
              <a:rPr lang="en-US" sz="1200" i="1" dirty="0">
                <a:solidFill>
                  <a:srgbClr val="004D7A"/>
                </a:solidFill>
                <a:latin typeface="Arial" panose="020B0604020202020204" pitchFamily="34" charset="0"/>
                <a:cs typeface="Arial" panose="020B0604020202020204" pitchFamily="34" charset="0"/>
              </a:rPr>
              <a:t>Consultants</a:t>
            </a:r>
            <a:endParaRPr lang="en-US" sz="1200" dirty="0">
              <a:solidFill>
                <a:srgbClr val="004D7A"/>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Janet Darbyshire, Erin Hammers Forstag</a:t>
            </a:r>
          </a:p>
        </p:txBody>
      </p:sp>
    </p:spTree>
    <p:extLst>
      <p:ext uri="{BB962C8B-B14F-4D97-AF65-F5344CB8AC3E}">
        <p14:creationId xmlns:p14="http://schemas.microsoft.com/office/powerpoint/2010/main" val="2524327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10173" y="5891903"/>
            <a:ext cx="462743" cy="365125"/>
          </a:xfrm>
          <a:prstGeom prst="rect">
            <a:avLst/>
          </a:prstGeom>
        </p:spPr>
        <p:txBody>
          <a:bodyPr/>
          <a:lstStyle/>
          <a:p>
            <a:fld id="{86F79F17-4501-904B-ABC3-B478FB9B9D34}" type="slidenum">
              <a:rPr lang="en-US" smtClean="0"/>
              <a:pPr/>
              <a:t>35</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111" r="12897" b="4737"/>
          <a:stretch/>
        </p:blipFill>
        <p:spPr bwMode="auto">
          <a:xfrm>
            <a:off x="3280507" y="2905184"/>
            <a:ext cx="5229460" cy="277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000" r="13250" b="6084"/>
          <a:stretch/>
        </p:blipFill>
        <p:spPr bwMode="auto">
          <a:xfrm>
            <a:off x="3280504" y="229289"/>
            <a:ext cx="5229461" cy="267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3473" y="1088212"/>
            <a:ext cx="3147272" cy="707886"/>
          </a:xfrm>
          <a:prstGeom prst="rect">
            <a:avLst/>
          </a:prstGeom>
          <a:noFill/>
        </p:spPr>
        <p:txBody>
          <a:bodyPr wrap="none" rtlCol="0">
            <a:spAutoFit/>
          </a:bodyPr>
          <a:lstStyle/>
          <a:p>
            <a:r>
              <a:rPr lang="en-US" sz="2000" b="1" dirty="0">
                <a:solidFill>
                  <a:srgbClr val="004D7A"/>
                </a:solidFill>
              </a:rPr>
              <a:t>Ebola Therapeutic Trials</a:t>
            </a:r>
          </a:p>
          <a:p>
            <a:r>
              <a:rPr lang="en-US" sz="2000" b="1" dirty="0">
                <a:solidFill>
                  <a:srgbClr val="004D7A"/>
                </a:solidFill>
              </a:rPr>
              <a:t>Timeline</a:t>
            </a:r>
          </a:p>
        </p:txBody>
      </p:sp>
      <p:sp>
        <p:nvSpPr>
          <p:cNvPr id="9" name="TextBox 8"/>
          <p:cNvSpPr txBox="1"/>
          <p:nvPr/>
        </p:nvSpPr>
        <p:spPr>
          <a:xfrm>
            <a:off x="574998" y="3995130"/>
            <a:ext cx="2648995" cy="707886"/>
          </a:xfrm>
          <a:prstGeom prst="rect">
            <a:avLst/>
          </a:prstGeom>
          <a:noFill/>
        </p:spPr>
        <p:txBody>
          <a:bodyPr wrap="none" rtlCol="0">
            <a:spAutoFit/>
          </a:bodyPr>
          <a:lstStyle/>
          <a:p>
            <a:r>
              <a:rPr lang="en-US" sz="2000" b="1" dirty="0">
                <a:solidFill>
                  <a:srgbClr val="004D7A"/>
                </a:solidFill>
              </a:rPr>
              <a:t>Ebola Vaccine Trials</a:t>
            </a:r>
          </a:p>
          <a:p>
            <a:r>
              <a:rPr lang="en-US" sz="2000" b="1" dirty="0">
                <a:solidFill>
                  <a:srgbClr val="004D7A"/>
                </a:solidFill>
              </a:rPr>
              <a:t>Timeline</a:t>
            </a: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794" t="50262" r="578" b="34242"/>
          <a:stretch/>
        </p:blipFill>
        <p:spPr bwMode="auto">
          <a:xfrm>
            <a:off x="8122877" y="2462145"/>
            <a:ext cx="1005199" cy="88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191" t="94065" r="580" b="1368"/>
          <a:stretch/>
        </p:blipFill>
        <p:spPr bwMode="auto">
          <a:xfrm>
            <a:off x="6761273" y="5761292"/>
            <a:ext cx="1748695" cy="26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95496" r="20826" b="1020"/>
          <a:stretch/>
        </p:blipFill>
        <p:spPr bwMode="auto">
          <a:xfrm>
            <a:off x="2833886" y="5704613"/>
            <a:ext cx="4753369" cy="11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070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10173" y="5891903"/>
            <a:ext cx="462743" cy="365125"/>
          </a:xfrm>
          <a:prstGeom prst="rect">
            <a:avLst/>
          </a:prstGeom>
        </p:spPr>
        <p:txBody>
          <a:bodyPr/>
          <a:lstStyle/>
          <a:p>
            <a:fld id="{86F79F17-4501-904B-ABC3-B478FB9B9D34}" type="slidenum">
              <a:rPr lang="en-US" smtClean="0">
                <a:latin typeface="Arial" panose="020B0604020202020204" pitchFamily="34" charset="0"/>
                <a:cs typeface="Arial" panose="020B0604020202020204" pitchFamily="34" charset="0"/>
              </a:rPr>
              <a:pPr/>
              <a:t>36</a:t>
            </a:fld>
            <a:endParaRPr lang="en-US" dirty="0">
              <a:latin typeface="Arial" panose="020B0604020202020204" pitchFamily="34" charset="0"/>
              <a:cs typeface="Arial" panose="020B0604020202020204" pitchFamily="34" charset="0"/>
            </a:endParaRPr>
          </a:p>
        </p:txBody>
      </p:sp>
      <p:sp>
        <p:nvSpPr>
          <p:cNvPr id="8" name="Title 1"/>
          <p:cNvSpPr txBox="1">
            <a:spLocks/>
          </p:cNvSpPr>
          <p:nvPr/>
        </p:nvSpPr>
        <p:spPr>
          <a:xfrm>
            <a:off x="990600" y="4943953"/>
            <a:ext cx="7315200" cy="990600"/>
          </a:xfrm>
          <a:prstGeom prst="rect">
            <a:avLst/>
          </a:prstGeom>
          <a:solidFill>
            <a:schemeClr val="bg1">
              <a:alpha val="70000"/>
            </a:schemeClr>
          </a:solidFill>
          <a:ln w="5715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chemeClr val="bg2">
                  <a:lumMod val="25000"/>
                </a:schemeClr>
              </a:solidFill>
              <a:latin typeface="Arial" panose="020B0604020202020204" pitchFamily="34" charset="0"/>
              <a:cs typeface="Arial" panose="020B0604020202020204" pitchFamily="34" charset="0"/>
            </a:endParaRPr>
          </a:p>
        </p:txBody>
      </p:sp>
      <p:sp>
        <p:nvSpPr>
          <p:cNvPr id="9" name="Title 1"/>
          <p:cNvSpPr txBox="1">
            <a:spLocks/>
          </p:cNvSpPr>
          <p:nvPr/>
        </p:nvSpPr>
        <p:spPr>
          <a:xfrm>
            <a:off x="268941" y="872345"/>
            <a:ext cx="8249771" cy="5495447"/>
          </a:xfrm>
          <a:prstGeom prst="rect">
            <a:avLst/>
          </a:prstGeom>
          <a:solidFill>
            <a:schemeClr val="bg1">
              <a:alpha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Aft>
                <a:spcPts val="600"/>
              </a:spcAft>
              <a:buClr>
                <a:schemeClr val="accent3"/>
              </a:buClr>
              <a:buFont typeface="Arial" panose="020B0604020202020204" pitchFamily="34" charset="0"/>
              <a:buChar char="•"/>
            </a:pPr>
            <a:r>
              <a:rPr lang="en-US" sz="2000" b="1" dirty="0">
                <a:solidFill>
                  <a:schemeClr val="bg2">
                    <a:lumMod val="25000"/>
                  </a:schemeClr>
                </a:solidFill>
                <a:latin typeface="Comic Sans MS" panose="030F0702030302020204" pitchFamily="66" charset="0"/>
                <a:cs typeface="Arial" panose="020B0604020202020204" pitchFamily="34" charset="0"/>
              </a:rPr>
              <a:t>Chaotic</a:t>
            </a:r>
            <a:r>
              <a:rPr lang="en-US" sz="2000" dirty="0">
                <a:solidFill>
                  <a:schemeClr val="bg2">
                    <a:lumMod val="25000"/>
                  </a:schemeClr>
                </a:solidFill>
                <a:latin typeface="Comic Sans MS" panose="030F0702030302020204" pitchFamily="66" charset="0"/>
                <a:cs typeface="Arial" panose="020B0604020202020204" pitchFamily="34" charset="0"/>
              </a:rPr>
              <a:t> </a:t>
            </a:r>
            <a:r>
              <a:rPr lang="en-US" sz="2000" b="1" dirty="0">
                <a:solidFill>
                  <a:schemeClr val="bg2">
                    <a:lumMod val="25000"/>
                  </a:schemeClr>
                </a:solidFill>
                <a:latin typeface="Comic Sans MS" panose="030F0702030302020204" pitchFamily="66" charset="0"/>
                <a:cs typeface="Arial" panose="020B0604020202020204" pitchFamily="34" charset="0"/>
              </a:rPr>
              <a:t>clinical and public health needs </a:t>
            </a:r>
            <a:r>
              <a:rPr lang="en-US" sz="2000" dirty="0">
                <a:solidFill>
                  <a:schemeClr val="bg2">
                    <a:lumMod val="25000"/>
                  </a:schemeClr>
                </a:solidFill>
                <a:latin typeface="Comic Sans MS" panose="030F0702030302020204" pitchFamily="66" charset="0"/>
                <a:cs typeface="Arial" panose="020B0604020202020204" pitchFamily="34" charset="0"/>
              </a:rPr>
              <a:t>clashed with research goals  with no consensus on what or how to study </a:t>
            </a:r>
          </a:p>
          <a:p>
            <a:pPr marL="457200" indent="-457200">
              <a:spcAft>
                <a:spcPts val="600"/>
              </a:spcAft>
              <a:buClr>
                <a:schemeClr val="accent3"/>
              </a:buClr>
              <a:buFont typeface="Arial" panose="020B0604020202020204" pitchFamily="34" charset="0"/>
              <a:buChar char="•"/>
            </a:pPr>
            <a:r>
              <a:rPr lang="en-US" sz="2000" b="1" dirty="0">
                <a:solidFill>
                  <a:schemeClr val="bg2">
                    <a:lumMod val="25000"/>
                  </a:schemeClr>
                </a:solidFill>
                <a:latin typeface="Comic Sans MS" panose="030F0702030302020204" pitchFamily="66" charset="0"/>
                <a:cs typeface="Arial" panose="020B0604020202020204" pitchFamily="34" charset="0"/>
              </a:rPr>
              <a:t>Disagreements</a:t>
            </a:r>
            <a:r>
              <a:rPr lang="en-US" sz="2000" dirty="0">
                <a:solidFill>
                  <a:schemeClr val="bg2">
                    <a:lumMod val="25000"/>
                  </a:schemeClr>
                </a:solidFill>
                <a:latin typeface="Comic Sans MS" panose="030F0702030302020204" pitchFamily="66" charset="0"/>
                <a:cs typeface="Arial" panose="020B0604020202020204" pitchFamily="34" charset="0"/>
              </a:rPr>
              <a:t> about priority for patient care versus research</a:t>
            </a:r>
          </a:p>
          <a:p>
            <a:pPr marL="457200" indent="-457200">
              <a:spcAft>
                <a:spcPts val="600"/>
              </a:spcAft>
              <a:buClr>
                <a:schemeClr val="accent3"/>
              </a:buClr>
              <a:buFont typeface="Arial" panose="020B0604020202020204" pitchFamily="34" charset="0"/>
              <a:buChar char="•"/>
            </a:pPr>
            <a:r>
              <a:rPr lang="en-US" sz="2000" dirty="0">
                <a:solidFill>
                  <a:schemeClr val="bg2">
                    <a:lumMod val="25000"/>
                  </a:schemeClr>
                </a:solidFill>
                <a:latin typeface="Comic Sans MS" panose="030F0702030302020204" pitchFamily="66" charset="0"/>
                <a:cs typeface="Arial" panose="020B0604020202020204" pitchFamily="34" charset="0"/>
              </a:rPr>
              <a:t>Stakeholders disagreed whether it was </a:t>
            </a:r>
            <a:r>
              <a:rPr lang="en-US" sz="2000" b="1" dirty="0">
                <a:solidFill>
                  <a:schemeClr val="bg2">
                    <a:lumMod val="25000"/>
                  </a:schemeClr>
                </a:solidFill>
                <a:latin typeface="Comic Sans MS" panose="030F0702030302020204" pitchFamily="66" charset="0"/>
                <a:cs typeface="Arial" panose="020B0604020202020204" pitchFamily="34" charset="0"/>
              </a:rPr>
              <a:t>ethical and feasible to conduct randomized, controlled trials</a:t>
            </a:r>
            <a:endParaRPr lang="en-US" sz="2000" dirty="0">
              <a:solidFill>
                <a:schemeClr val="bg2">
                  <a:lumMod val="25000"/>
                </a:schemeClr>
              </a:solidFill>
              <a:latin typeface="Comic Sans MS" panose="030F0702030302020204" pitchFamily="66" charset="0"/>
              <a:cs typeface="Arial" panose="020B0604020202020204" pitchFamily="34" charset="0"/>
            </a:endParaRPr>
          </a:p>
          <a:p>
            <a:pPr marL="457200" indent="-457200">
              <a:spcAft>
                <a:spcPts val="600"/>
              </a:spcAft>
              <a:buClr>
                <a:schemeClr val="accent3"/>
              </a:buClr>
              <a:buFont typeface="Arial" panose="020B0604020202020204" pitchFamily="34" charset="0"/>
              <a:buChar char="•"/>
            </a:pPr>
            <a:r>
              <a:rPr lang="en-US" sz="2000" b="1" dirty="0">
                <a:solidFill>
                  <a:schemeClr val="bg2">
                    <a:lumMod val="25000"/>
                  </a:schemeClr>
                </a:solidFill>
                <a:latin typeface="Comic Sans MS" panose="030F0702030302020204" pitchFamily="66" charset="0"/>
                <a:cs typeface="Arial" panose="020B0604020202020204" pitchFamily="34" charset="0"/>
              </a:rPr>
              <a:t>Lack of local capacity </a:t>
            </a:r>
            <a:r>
              <a:rPr lang="en-US" sz="2000" dirty="0">
                <a:solidFill>
                  <a:schemeClr val="bg2">
                    <a:lumMod val="25000"/>
                  </a:schemeClr>
                </a:solidFill>
                <a:latin typeface="Comic Sans MS" panose="030F0702030302020204" pitchFamily="66" charset="0"/>
                <a:cs typeface="Arial" panose="020B0604020202020204" pitchFamily="34" charset="0"/>
              </a:rPr>
              <a:t>or experience with Ebola or clinical research</a:t>
            </a:r>
          </a:p>
          <a:p>
            <a:pPr marL="457200" indent="-457200">
              <a:spcAft>
                <a:spcPts val="600"/>
              </a:spcAft>
              <a:buClr>
                <a:schemeClr val="accent3"/>
              </a:buClr>
              <a:buFont typeface="Arial" panose="020B0604020202020204" pitchFamily="34" charset="0"/>
              <a:buChar char="•"/>
            </a:pPr>
            <a:r>
              <a:rPr lang="en-US" sz="2000" b="1" dirty="0">
                <a:solidFill>
                  <a:schemeClr val="bg2">
                    <a:lumMod val="25000"/>
                  </a:schemeClr>
                </a:solidFill>
                <a:latin typeface="Comic Sans MS" panose="030F0702030302020204" pitchFamily="66" charset="0"/>
                <a:cs typeface="Arial" panose="020B0604020202020204" pitchFamily="34" charset="0"/>
              </a:rPr>
              <a:t>Lack of effective community engagement </a:t>
            </a:r>
            <a:r>
              <a:rPr lang="en-US" sz="2000" dirty="0">
                <a:solidFill>
                  <a:schemeClr val="bg2">
                    <a:lumMod val="25000"/>
                  </a:schemeClr>
                </a:solidFill>
                <a:latin typeface="Comic Sans MS" panose="030F0702030302020204" pitchFamily="66" charset="0"/>
                <a:cs typeface="Arial" panose="020B0604020202020204" pitchFamily="34" charset="0"/>
              </a:rPr>
              <a:t>led to fear, rumors, mistrust, and violence</a:t>
            </a:r>
          </a:p>
          <a:p>
            <a:pPr marL="457200" indent="-457200">
              <a:spcAft>
                <a:spcPts val="600"/>
              </a:spcAft>
              <a:buClr>
                <a:schemeClr val="accent3"/>
              </a:buClr>
              <a:buFont typeface="Arial" panose="020B0604020202020204" pitchFamily="34" charset="0"/>
              <a:buChar char="•"/>
            </a:pPr>
            <a:r>
              <a:rPr lang="en-US" sz="2000" b="1" dirty="0">
                <a:solidFill>
                  <a:schemeClr val="bg2">
                    <a:lumMod val="25000"/>
                  </a:schemeClr>
                </a:solidFill>
                <a:latin typeface="Comic Sans MS" panose="030F0702030302020204" pitchFamily="66" charset="0"/>
                <a:cs typeface="Arial" panose="020B0604020202020204" pitchFamily="34" charset="0"/>
              </a:rPr>
              <a:t>Availability of</a:t>
            </a:r>
            <a:r>
              <a:rPr lang="en-US" sz="2000" dirty="0">
                <a:solidFill>
                  <a:schemeClr val="bg2">
                    <a:lumMod val="25000"/>
                  </a:schemeClr>
                </a:solidFill>
                <a:latin typeface="Comic Sans MS" panose="030F0702030302020204" pitchFamily="66" charset="0"/>
                <a:cs typeface="Arial" panose="020B0604020202020204" pitchFamily="34" charset="0"/>
              </a:rPr>
              <a:t>  experimental therapeutics for international responders led to therapeutic misconceptions </a:t>
            </a:r>
          </a:p>
          <a:p>
            <a:pPr marL="457200" indent="-457200">
              <a:spcAft>
                <a:spcPts val="600"/>
              </a:spcAft>
              <a:buClr>
                <a:schemeClr val="accent3"/>
              </a:buClr>
              <a:buFont typeface="Arial" panose="020B0604020202020204" pitchFamily="34" charset="0"/>
              <a:buChar char="•"/>
            </a:pPr>
            <a:r>
              <a:rPr lang="en-US" sz="2000" b="1" dirty="0">
                <a:solidFill>
                  <a:schemeClr val="bg2">
                    <a:lumMod val="25000"/>
                  </a:schemeClr>
                </a:solidFill>
                <a:latin typeface="Comic Sans MS" panose="030F0702030302020204" pitchFamily="66" charset="0"/>
                <a:cs typeface="Arial" panose="020B0604020202020204" pitchFamily="34" charset="0"/>
              </a:rPr>
              <a:t>Poor coordination</a:t>
            </a:r>
            <a:r>
              <a:rPr lang="en-US" sz="2000" dirty="0">
                <a:solidFill>
                  <a:schemeClr val="bg2">
                    <a:lumMod val="25000"/>
                  </a:schemeClr>
                </a:solidFill>
                <a:latin typeface="Comic Sans MS" panose="030F0702030302020204" pitchFamily="66" charset="0"/>
                <a:cs typeface="Arial" panose="020B0604020202020204" pitchFamily="34" charset="0"/>
              </a:rPr>
              <a:t> among multiple research groups, competition for trial approval and sites as cases dwindled</a:t>
            </a:r>
          </a:p>
        </p:txBody>
      </p:sp>
      <p:sp>
        <p:nvSpPr>
          <p:cNvPr id="10" name="Title 1"/>
          <p:cNvSpPr txBox="1">
            <a:spLocks/>
          </p:cNvSpPr>
          <p:nvPr/>
        </p:nvSpPr>
        <p:spPr>
          <a:xfrm>
            <a:off x="268941" y="370746"/>
            <a:ext cx="8667751" cy="68249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A30A36"/>
                </a:solidFill>
                <a:latin typeface="Comic Sans MS" panose="030F0702030302020204" pitchFamily="66" charset="0"/>
                <a:cs typeface="Arial" panose="020B0604020202020204" pitchFamily="34" charset="0"/>
              </a:rPr>
              <a:t>CHALLENGES TO RAPID IMPLEMENTATION OF TRIALS</a:t>
            </a:r>
          </a:p>
        </p:txBody>
      </p:sp>
    </p:spTree>
    <p:extLst>
      <p:ext uri="{BB962C8B-B14F-4D97-AF65-F5344CB8AC3E}">
        <p14:creationId xmlns:p14="http://schemas.microsoft.com/office/powerpoint/2010/main" val="1250993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47" y="752481"/>
            <a:ext cx="8790455" cy="1446550"/>
          </a:xfrm>
        </p:spPr>
        <p:txBody>
          <a:bodyPr/>
          <a:lstStyle/>
          <a:p>
            <a:r>
              <a:rPr lang="en-US" dirty="0">
                <a:solidFill>
                  <a:srgbClr val="A30A36"/>
                </a:solidFill>
                <a:cs typeface="Arial" panose="020B0604020202020204" pitchFamily="34" charset="0"/>
              </a:rPr>
              <a:t>IS IT ETHICAL TO DO RESEARCH DURING OUTBREAKS? </a:t>
            </a:r>
            <a:br>
              <a:rPr lang="en-US" sz="2000" i="1" dirty="0">
                <a:solidFill>
                  <a:srgbClr val="004D7A"/>
                </a:solidFill>
                <a:latin typeface="Arial" panose="020B0604020202020204" pitchFamily="34" charset="0"/>
                <a:cs typeface="Arial" panose="020B0604020202020204" pitchFamily="34" charset="0"/>
              </a:rPr>
            </a:br>
            <a:br>
              <a:rPr lang="en-US" sz="3200" dirty="0">
                <a:solidFill>
                  <a:srgbClr val="004D7A"/>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0858" y="1162466"/>
            <a:ext cx="8545484" cy="6291179"/>
          </a:xfrm>
        </p:spPr>
        <p:txBody>
          <a:bodyPr/>
          <a:lstStyle/>
          <a:p>
            <a:pPr marL="514350" indent="-514350">
              <a:buFont typeface="+mj-lt"/>
              <a:buAutoNum type="arabicPeriod"/>
            </a:pPr>
            <a:endParaRPr lang="en-US" sz="1000" dirty="0">
              <a:latin typeface="Arial" panose="020B0604020202020204" pitchFamily="34" charset="0"/>
              <a:cs typeface="Arial" panose="020B0604020202020204" pitchFamily="34" charset="0"/>
            </a:endParaRPr>
          </a:p>
          <a:p>
            <a:pPr lvl="0">
              <a:buClr>
                <a:srgbClr val="A30A36"/>
              </a:buClr>
            </a:pPr>
            <a:r>
              <a:rPr lang="en-US" sz="2400" dirty="0">
                <a:cs typeface="Arial" panose="020B0604020202020204" pitchFamily="34" charset="0"/>
              </a:rPr>
              <a:t>Seven principles considered by Committee</a:t>
            </a:r>
          </a:p>
          <a:p>
            <a:pPr marL="971550" lvl="1" indent="-514350">
              <a:buClr>
                <a:srgbClr val="A30A36"/>
              </a:buClr>
              <a:buFont typeface="+mj-lt"/>
              <a:buAutoNum type="arabicPeriod"/>
            </a:pPr>
            <a:r>
              <a:rPr lang="en-US" sz="1800" dirty="0">
                <a:cs typeface="Arial" panose="020B0604020202020204" pitchFamily="34" charset="0"/>
              </a:rPr>
              <a:t>Scientific and social value</a:t>
            </a:r>
          </a:p>
          <a:p>
            <a:pPr marL="971550" lvl="1" indent="-514350">
              <a:buClr>
                <a:srgbClr val="A30A36"/>
              </a:buClr>
              <a:buFont typeface="+mj-lt"/>
              <a:buAutoNum type="arabicPeriod"/>
            </a:pPr>
            <a:r>
              <a:rPr lang="en-US" sz="1800" dirty="0">
                <a:cs typeface="Arial" panose="020B0604020202020204" pitchFamily="34" charset="0"/>
              </a:rPr>
              <a:t>Respect for persons</a:t>
            </a:r>
          </a:p>
          <a:p>
            <a:pPr marL="971550" lvl="1" indent="-514350">
              <a:buClr>
                <a:srgbClr val="A30A36"/>
              </a:buClr>
              <a:buFont typeface="+mj-lt"/>
              <a:buAutoNum type="arabicPeriod"/>
            </a:pPr>
            <a:r>
              <a:rPr lang="en-US" sz="1800" dirty="0">
                <a:cs typeface="Arial" panose="020B0604020202020204" pitchFamily="34" charset="0"/>
              </a:rPr>
              <a:t>Community engagement</a:t>
            </a:r>
          </a:p>
          <a:p>
            <a:pPr marL="971550" lvl="1" indent="-514350">
              <a:buClr>
                <a:srgbClr val="A30A36"/>
              </a:buClr>
              <a:buFont typeface="+mj-lt"/>
              <a:buAutoNum type="arabicPeriod"/>
            </a:pPr>
            <a:r>
              <a:rPr lang="en-US" sz="1800" dirty="0">
                <a:cs typeface="Arial" panose="020B0604020202020204" pitchFamily="34" charset="0"/>
              </a:rPr>
              <a:t>Concern for participant welfare and interests</a:t>
            </a:r>
          </a:p>
          <a:p>
            <a:pPr marL="971550" lvl="1" indent="-514350">
              <a:buClr>
                <a:srgbClr val="A30A36"/>
              </a:buClr>
              <a:buFont typeface="+mj-lt"/>
              <a:buAutoNum type="arabicPeriod"/>
            </a:pPr>
            <a:r>
              <a:rPr lang="en-US" sz="1800" dirty="0">
                <a:cs typeface="Arial" panose="020B0604020202020204" pitchFamily="34" charset="0"/>
              </a:rPr>
              <a:t>Favorable risk–benefit balance </a:t>
            </a:r>
          </a:p>
          <a:p>
            <a:pPr marL="971550" lvl="1" indent="-514350">
              <a:buClr>
                <a:srgbClr val="A30A36"/>
              </a:buClr>
              <a:buFont typeface="+mj-lt"/>
              <a:buAutoNum type="arabicPeriod"/>
            </a:pPr>
            <a:r>
              <a:rPr lang="en-US" sz="1800" dirty="0">
                <a:cs typeface="Arial" panose="020B0604020202020204" pitchFamily="34" charset="0"/>
              </a:rPr>
              <a:t>Justice in the distribution of benefits and burdens</a:t>
            </a:r>
          </a:p>
          <a:p>
            <a:pPr marL="971550" lvl="1" indent="-514350">
              <a:buClr>
                <a:srgbClr val="A30A36"/>
              </a:buClr>
              <a:buFont typeface="+mj-lt"/>
              <a:buAutoNum type="arabicPeriod"/>
            </a:pPr>
            <a:r>
              <a:rPr lang="en-US" sz="1800" dirty="0">
                <a:cs typeface="Arial" panose="020B0604020202020204" pitchFamily="34" charset="0"/>
              </a:rPr>
              <a:t>Post-trial access</a:t>
            </a:r>
            <a:endParaRPr lang="en-US" sz="1800" dirty="0">
              <a:ea typeface="Gill Sans" charset="0"/>
              <a:cs typeface="Arial" panose="020B0604020202020204" pitchFamily="34" charset="0"/>
            </a:endParaRPr>
          </a:p>
          <a:p>
            <a:pPr>
              <a:buClr>
                <a:srgbClr val="A30A36"/>
              </a:buClr>
            </a:pPr>
            <a:r>
              <a:rPr lang="en-US" sz="2400" dirty="0">
                <a:solidFill>
                  <a:schemeClr val="tx1"/>
                </a:solidFill>
                <a:cs typeface="Arial" panose="020B0604020202020204" pitchFamily="34" charset="0"/>
              </a:rPr>
              <a:t>Committee conclusions</a:t>
            </a:r>
          </a:p>
          <a:p>
            <a:pPr lvl="1">
              <a:buClr>
                <a:srgbClr val="A30A36"/>
              </a:buClr>
            </a:pPr>
            <a:r>
              <a:rPr lang="en-US" sz="1800" dirty="0">
                <a:solidFill>
                  <a:schemeClr val="tx1"/>
                </a:solidFill>
                <a:cs typeface="Arial" panose="020B0604020202020204" pitchFamily="34" charset="0"/>
              </a:rPr>
              <a:t>Requirements for </a:t>
            </a:r>
            <a:r>
              <a:rPr lang="en-US" sz="1800" b="1" dirty="0">
                <a:solidFill>
                  <a:schemeClr val="tx1"/>
                </a:solidFill>
                <a:cs typeface="Arial" panose="020B0604020202020204" pitchFamily="34" charset="0"/>
              </a:rPr>
              <a:t>ethical research</a:t>
            </a:r>
            <a:r>
              <a:rPr lang="en-US" sz="1800" dirty="0">
                <a:solidFill>
                  <a:schemeClr val="tx1"/>
                </a:solidFill>
                <a:cs typeface="Arial" panose="020B0604020202020204" pitchFamily="34" charset="0"/>
              </a:rPr>
              <a:t> do apply to research in emergency contexts but assessment and approval can be expedited </a:t>
            </a:r>
            <a:endParaRPr lang="en-US" sz="1800" dirty="0">
              <a:ea typeface="Gill Sans" charset="0"/>
              <a:cs typeface="Arial" panose="020B0604020202020204" pitchFamily="34" charset="0"/>
            </a:endParaRPr>
          </a:p>
          <a:p>
            <a:pPr lvl="1">
              <a:buClr>
                <a:srgbClr val="A30A36"/>
              </a:buClr>
            </a:pPr>
            <a:r>
              <a:rPr lang="en-US" sz="1800" dirty="0">
                <a:ea typeface="Gill Sans" charset="0"/>
                <a:cs typeface="Arial" panose="020B0604020202020204" pitchFamily="34" charset="0"/>
              </a:rPr>
              <a:t>Randomization is necessary in most cases to get </a:t>
            </a:r>
            <a:r>
              <a:rPr lang="en-US" sz="1800" b="1" dirty="0">
                <a:ea typeface="Gill Sans" charset="0"/>
                <a:cs typeface="Arial" panose="020B0604020202020204" pitchFamily="34" charset="0"/>
              </a:rPr>
              <a:t>interpretable results</a:t>
            </a:r>
            <a:r>
              <a:rPr lang="en-US" sz="1800" dirty="0">
                <a:ea typeface="Gill Sans" charset="0"/>
                <a:cs typeface="Arial" panose="020B0604020202020204" pitchFamily="34" charset="0"/>
              </a:rPr>
              <a:t> – a fundamental ethical requirement</a:t>
            </a:r>
            <a:r>
              <a:rPr lang="en-US" sz="1800" dirty="0">
                <a:solidFill>
                  <a:schemeClr val="tx1"/>
                </a:solidFill>
                <a:ea typeface="Gill Sans" charset="0"/>
                <a:cs typeface="Arial" panose="020B0604020202020204" pitchFamily="34" charset="0"/>
              </a:rPr>
              <a:t>.</a:t>
            </a:r>
            <a:r>
              <a:rPr lang="en-US" sz="1800" i="1" dirty="0">
                <a:solidFill>
                  <a:schemeClr val="tx1"/>
                </a:solidFill>
                <a:cs typeface="Arial" panose="020B0604020202020204" pitchFamily="34" charset="0"/>
              </a:rPr>
              <a:t> </a:t>
            </a:r>
          </a:p>
          <a:p>
            <a:pPr lvl="1">
              <a:buClr>
                <a:srgbClr val="A30A36"/>
              </a:buClr>
            </a:pPr>
            <a:r>
              <a:rPr lang="en-US" sz="1800" dirty="0">
                <a:ea typeface="Gill Sans" charset="0"/>
                <a:cs typeface="Arial" panose="020B0604020202020204" pitchFamily="34" charset="0"/>
              </a:rPr>
              <a:t>Trials without randomized controls limit </a:t>
            </a:r>
            <a:r>
              <a:rPr lang="en-US" sz="1800" b="1" dirty="0">
                <a:ea typeface="Gill Sans" charset="0"/>
                <a:cs typeface="Arial" panose="020B0604020202020204" pitchFamily="34" charset="0"/>
              </a:rPr>
              <a:t>incremental learning </a:t>
            </a:r>
            <a:r>
              <a:rPr lang="en-US" sz="1800" dirty="0">
                <a:ea typeface="Gill Sans" charset="0"/>
                <a:cs typeface="Arial" panose="020B0604020202020204" pitchFamily="34" charset="0"/>
              </a:rPr>
              <a:t>about moderate efficacy, the reality of most clinical trials </a:t>
            </a:r>
          </a:p>
          <a:p>
            <a:pPr>
              <a:buClr>
                <a:srgbClr val="A30A36"/>
              </a:buClr>
            </a:pPr>
            <a:endParaRPr lang="en-US" sz="1800" dirty="0">
              <a:ea typeface="Gill Sans" charset="0"/>
              <a:cs typeface="Arial" panose="020B0604020202020204" pitchFamily="34" charset="0"/>
            </a:endParaRPr>
          </a:p>
          <a:p>
            <a:pPr>
              <a:buClr>
                <a:srgbClr val="A30A36"/>
              </a:buClr>
            </a:pPr>
            <a:endParaRPr lang="en-US" sz="1800" dirty="0">
              <a:ea typeface="Gill Sans"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410173" y="5891903"/>
            <a:ext cx="462743" cy="365125"/>
          </a:xfrm>
          <a:prstGeom prst="rect">
            <a:avLst/>
          </a:prstGeom>
        </p:spPr>
        <p:txBody>
          <a:bodyPr/>
          <a:lstStyle/>
          <a:p>
            <a:fld id="{86F79F17-4501-904B-ABC3-B478FB9B9D34}" type="slidenum">
              <a:rPr lang="en-US" smtClean="0">
                <a:latin typeface="Arial" panose="020B0604020202020204" pitchFamily="34" charset="0"/>
                <a:cs typeface="Arial" panose="020B0604020202020204" pitchFamily="34" charset="0"/>
              </a:rPr>
              <a:pPr/>
              <a:t>37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995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10173" y="5891903"/>
            <a:ext cx="462743" cy="365125"/>
          </a:xfrm>
          <a:prstGeom prst="rect">
            <a:avLst/>
          </a:prstGeom>
        </p:spPr>
        <p:txBody>
          <a:bodyPr/>
          <a:lstStyle/>
          <a:p>
            <a:fld id="{86F79F17-4501-904B-ABC3-B478FB9B9D34}" type="slidenum">
              <a:rPr lang="en-US" smtClean="0"/>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22404169"/>
              </p:ext>
            </p:extLst>
          </p:nvPr>
        </p:nvGraphicFramePr>
        <p:xfrm>
          <a:off x="391805" y="1044920"/>
          <a:ext cx="8085448" cy="5038916"/>
        </p:xfrm>
        <a:graphic>
          <a:graphicData uri="http://schemas.openxmlformats.org/drawingml/2006/table">
            <a:tbl>
              <a:tblPr firstRow="1" firstCol="1" bandRow="1">
                <a:tableStyleId>{21E4AEA4-8DFA-4A89-87EB-49C32662AFE0}</a:tableStyleId>
              </a:tblPr>
              <a:tblGrid>
                <a:gridCol w="1673655">
                  <a:extLst>
                    <a:ext uri="{9D8B030D-6E8A-4147-A177-3AD203B41FA5}">
                      <a16:colId xmlns:a16="http://schemas.microsoft.com/office/drawing/2014/main" val="3231489736"/>
                    </a:ext>
                  </a:extLst>
                </a:gridCol>
                <a:gridCol w="1354016">
                  <a:extLst>
                    <a:ext uri="{9D8B030D-6E8A-4147-A177-3AD203B41FA5}">
                      <a16:colId xmlns:a16="http://schemas.microsoft.com/office/drawing/2014/main" val="4066911443"/>
                    </a:ext>
                  </a:extLst>
                </a:gridCol>
                <a:gridCol w="1034957">
                  <a:extLst>
                    <a:ext uri="{9D8B030D-6E8A-4147-A177-3AD203B41FA5}">
                      <a16:colId xmlns:a16="http://schemas.microsoft.com/office/drawing/2014/main" val="20002"/>
                    </a:ext>
                  </a:extLst>
                </a:gridCol>
                <a:gridCol w="2479769">
                  <a:extLst>
                    <a:ext uri="{9D8B030D-6E8A-4147-A177-3AD203B41FA5}">
                      <a16:colId xmlns:a16="http://schemas.microsoft.com/office/drawing/2014/main" val="20003"/>
                    </a:ext>
                  </a:extLst>
                </a:gridCol>
                <a:gridCol w="1543051">
                  <a:extLst>
                    <a:ext uri="{9D8B030D-6E8A-4147-A177-3AD203B41FA5}">
                      <a16:colId xmlns:a16="http://schemas.microsoft.com/office/drawing/2014/main" val="20004"/>
                    </a:ext>
                  </a:extLst>
                </a:gridCol>
              </a:tblGrid>
              <a:tr h="83172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l">
                        <a:lnSpc>
                          <a:spcPct val="107000"/>
                        </a:lnSpc>
                        <a:spcBef>
                          <a:spcPts val="0"/>
                        </a:spcBef>
                        <a:spcAft>
                          <a:spcPts val="0"/>
                        </a:spcAft>
                      </a:pPr>
                      <a:r>
                        <a:rPr lang="en-US" sz="1800" dirty="0">
                          <a:effectLst/>
                        </a:rPr>
                        <a:t>Trial Name</a:t>
                      </a:r>
                      <a:br>
                        <a:rPr lang="en-US" sz="1800" dirty="0">
                          <a:effectLst/>
                        </a:rPr>
                      </a:br>
                      <a:r>
                        <a:rPr lang="en-US" sz="1800" dirty="0">
                          <a:effectLst/>
                        </a:rPr>
                        <a:t>(investigational agent)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l">
                        <a:lnSpc>
                          <a:spcPct val="107000"/>
                        </a:lnSpc>
                        <a:spcBef>
                          <a:spcPts val="0"/>
                        </a:spcBef>
                        <a:spcAft>
                          <a:spcPts val="0"/>
                        </a:spcAft>
                      </a:pPr>
                      <a:r>
                        <a:rPr lang="en-US" sz="1800" dirty="0">
                          <a:effectLst/>
                        </a:rPr>
                        <a:t>Country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l">
                        <a:lnSpc>
                          <a:spcPct val="107000"/>
                        </a:lnSpc>
                        <a:spcBef>
                          <a:spcPts val="0"/>
                        </a:spcBef>
                        <a:spcAft>
                          <a:spcPts val="0"/>
                        </a:spcAft>
                      </a:pPr>
                      <a:r>
                        <a:rPr lang="en-US" sz="1800" dirty="0">
                          <a:effectLst/>
                        </a:rPr>
                        <a:t>Number Enrolled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dirty="0">
                          <a:effectLst/>
                        </a:rPr>
                        <a:t>Trial Design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800" dirty="0">
                          <a:effectLst/>
                        </a:rPr>
                        <a:t>Results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79978320"/>
                  </a:ext>
                </a:extLst>
              </a:tr>
              <a:tr h="62379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l">
                        <a:lnSpc>
                          <a:spcPct val="107000"/>
                        </a:lnSpc>
                        <a:spcBef>
                          <a:spcPts val="0"/>
                        </a:spcBef>
                        <a:spcAft>
                          <a:spcPts val="0"/>
                        </a:spcAft>
                      </a:pPr>
                      <a:r>
                        <a:rPr lang="en-US" sz="1800" dirty="0">
                          <a:effectLst/>
                        </a:rPr>
                        <a:t>JIKI</a:t>
                      </a:r>
                    </a:p>
                    <a:p>
                      <a:pPr marL="0" marR="0" algn="l">
                        <a:lnSpc>
                          <a:spcPct val="107000"/>
                        </a:lnSpc>
                        <a:spcBef>
                          <a:spcPts val="0"/>
                        </a:spcBef>
                        <a:spcAft>
                          <a:spcPts val="0"/>
                        </a:spcAft>
                      </a:pPr>
                      <a:r>
                        <a:rPr lang="en-US" sz="1800" dirty="0">
                          <a:effectLst/>
                        </a:rPr>
                        <a:t>(Favipiravir)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b="1" dirty="0">
                          <a:effectLst/>
                        </a:rPr>
                        <a:t>Guinea</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b="1">
                          <a:effectLst/>
                        </a:rPr>
                        <a:t>126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b="1" dirty="0">
                          <a:effectLst/>
                        </a:rPr>
                        <a:t>non-random, historical controls</a:t>
                      </a:r>
                    </a:p>
                    <a:p>
                      <a:pPr marL="0" marR="0" algn="l">
                        <a:lnSpc>
                          <a:spcPct val="107000"/>
                        </a:lnSpc>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600" b="1" baseline="0" dirty="0">
                          <a:effectLst/>
                        </a:rPr>
                        <a:t>Inconclusive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3477333"/>
                  </a:ext>
                </a:extLst>
              </a:tr>
              <a:tr h="62379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l">
                        <a:lnSpc>
                          <a:spcPct val="107000"/>
                        </a:lnSpc>
                        <a:spcBef>
                          <a:spcPts val="0"/>
                        </a:spcBef>
                        <a:spcAft>
                          <a:spcPts val="0"/>
                        </a:spcAft>
                      </a:pPr>
                      <a:r>
                        <a:rPr lang="en-US" sz="1800" dirty="0">
                          <a:effectLst/>
                        </a:rPr>
                        <a:t>RAPIDE-BCV</a:t>
                      </a:r>
                    </a:p>
                    <a:p>
                      <a:pPr marL="0" marR="0" algn="l">
                        <a:lnSpc>
                          <a:spcPct val="107000"/>
                        </a:lnSpc>
                        <a:spcBef>
                          <a:spcPts val="0"/>
                        </a:spcBef>
                        <a:spcAft>
                          <a:spcPts val="0"/>
                        </a:spcAft>
                      </a:pPr>
                      <a:r>
                        <a:rPr lang="en-US" sz="1800" dirty="0">
                          <a:effectLst/>
                        </a:rPr>
                        <a:t>(</a:t>
                      </a:r>
                      <a:r>
                        <a:rPr lang="en-US" sz="1800" dirty="0" err="1">
                          <a:effectLst/>
                        </a:rPr>
                        <a:t>Brincidofovir</a:t>
                      </a:r>
                      <a:r>
                        <a:rPr lang="en-US" sz="18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b="1" dirty="0">
                          <a:effectLst/>
                        </a:rPr>
                        <a:t>Liberia </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b="1" dirty="0">
                          <a:effectLst/>
                        </a:rPr>
                        <a:t>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600" b="1" baseline="0" dirty="0">
                          <a:effectLst/>
                        </a:rPr>
                        <a:t>non-random, historical controls</a:t>
                      </a:r>
                      <a:endParaRPr lang="en-US" sz="1600" b="1" baseline="0" dirty="0">
                        <a:effectLst/>
                        <a:latin typeface="Arial" panose="020B060402020202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600" b="1" baseline="0" dirty="0">
                          <a:effectLst/>
                        </a:rPr>
                        <a:t>Inconclusive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2028148"/>
                  </a:ext>
                </a:extLst>
              </a:tr>
              <a:tr h="62379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l">
                        <a:lnSpc>
                          <a:spcPct val="107000"/>
                        </a:lnSpc>
                        <a:spcBef>
                          <a:spcPts val="0"/>
                        </a:spcBef>
                        <a:spcAft>
                          <a:spcPts val="0"/>
                        </a:spcAft>
                      </a:pPr>
                      <a:r>
                        <a:rPr lang="en-US" sz="1800" dirty="0">
                          <a:effectLst/>
                        </a:rPr>
                        <a:t>RAPID-TKM </a:t>
                      </a:r>
                    </a:p>
                    <a:p>
                      <a:pPr marL="0" marR="0" algn="l">
                        <a:lnSpc>
                          <a:spcPct val="107000"/>
                        </a:lnSpc>
                        <a:spcBef>
                          <a:spcPts val="0"/>
                        </a:spcBef>
                        <a:spcAft>
                          <a:spcPts val="0"/>
                        </a:spcAft>
                      </a:pPr>
                      <a:r>
                        <a:rPr lang="en-US" sz="1800" dirty="0">
                          <a:effectLst/>
                        </a:rPr>
                        <a:t>(TKM-100802)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b="1" dirty="0">
                          <a:effectLst/>
                        </a:rPr>
                        <a:t>Sierra Leone</a:t>
                      </a:r>
                      <a:endParaRPr lang="en-US" sz="1600" b="1" baseline="0" dirty="0">
                        <a:effectLst/>
                      </a:endParaRPr>
                    </a:p>
                    <a:p>
                      <a:pPr marL="0" marR="0" algn="l">
                        <a:lnSpc>
                          <a:spcPct val="107000"/>
                        </a:lnSpc>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b="1" dirty="0">
                          <a:effectLst/>
                        </a:rPr>
                        <a:t>14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600" b="1" baseline="0" dirty="0">
                          <a:effectLst/>
                        </a:rPr>
                        <a:t>non-random, historical controls</a:t>
                      </a:r>
                      <a:endParaRPr lang="en-US" sz="1600" b="1" baseline="0" dirty="0">
                        <a:effectLst/>
                        <a:latin typeface="Arial" panose="020B060402020202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600" b="1" baseline="0" dirty="0">
                          <a:effectLst/>
                        </a:rPr>
                        <a:t>Inconclusive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80779012"/>
                  </a:ext>
                </a:extLst>
              </a:tr>
              <a:tr h="63588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l">
                        <a:lnSpc>
                          <a:spcPct val="107000"/>
                        </a:lnSpc>
                        <a:spcBef>
                          <a:spcPts val="0"/>
                        </a:spcBef>
                        <a:spcAft>
                          <a:spcPts val="0"/>
                        </a:spcAft>
                      </a:pPr>
                      <a:r>
                        <a:rPr lang="en-US" sz="1800" dirty="0">
                          <a:effectLst/>
                        </a:rPr>
                        <a:t>Ebola </a:t>
                      </a:r>
                      <a:r>
                        <a:rPr lang="en-US" sz="1800" dirty="0" err="1">
                          <a:effectLst/>
                        </a:rPr>
                        <a:t>Tx</a:t>
                      </a:r>
                      <a:r>
                        <a:rPr lang="en-US" sz="1800" dirty="0">
                          <a:effectLst/>
                        </a:rPr>
                        <a:t> </a:t>
                      </a:r>
                    </a:p>
                    <a:p>
                      <a:pPr marL="0" marR="0" algn="l">
                        <a:lnSpc>
                          <a:spcPct val="107000"/>
                        </a:lnSpc>
                        <a:spcBef>
                          <a:spcPts val="0"/>
                        </a:spcBef>
                        <a:spcAft>
                          <a:spcPts val="0"/>
                        </a:spcAft>
                      </a:pPr>
                      <a:r>
                        <a:rPr lang="en-US" sz="1800" dirty="0">
                          <a:effectLst/>
                        </a:rPr>
                        <a:t>(Convalescent</a:t>
                      </a:r>
                      <a:r>
                        <a:rPr lang="en-US" sz="1800" baseline="0" dirty="0">
                          <a:effectLst/>
                        </a:rPr>
                        <a:t> plasma)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b="1" dirty="0">
                          <a:effectLst/>
                        </a:rPr>
                        <a:t>Guinea</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b="1" dirty="0">
                          <a:effectLst/>
                        </a:rPr>
                        <a:t>99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b="1" dirty="0">
                          <a:effectLst/>
                        </a:rPr>
                        <a:t>non-random, historical controls</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600" b="1" baseline="0" dirty="0">
                          <a:effectLst/>
                        </a:rPr>
                        <a:t>Inconclusive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74724185"/>
                  </a:ext>
                </a:extLst>
              </a:tr>
              <a:tr h="124758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l">
                        <a:lnSpc>
                          <a:spcPct val="107000"/>
                        </a:lnSpc>
                        <a:spcBef>
                          <a:spcPts val="0"/>
                        </a:spcBef>
                        <a:spcAft>
                          <a:spcPts val="0"/>
                        </a:spcAft>
                      </a:pPr>
                      <a:r>
                        <a:rPr lang="en-US" sz="1800" dirty="0">
                          <a:effectLst/>
                        </a:rPr>
                        <a:t>Prevail II  </a:t>
                      </a:r>
                    </a:p>
                    <a:p>
                      <a:pPr marL="0" marR="0" algn="l">
                        <a:lnSpc>
                          <a:spcPct val="107000"/>
                        </a:lnSpc>
                        <a:spcBef>
                          <a:spcPts val="0"/>
                        </a:spcBef>
                        <a:spcAft>
                          <a:spcPts val="0"/>
                        </a:spcAft>
                      </a:pPr>
                      <a:r>
                        <a:rPr lang="en-US" sz="1800" dirty="0">
                          <a:effectLst/>
                        </a:rPr>
                        <a:t>(Z-MAPP)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b="1" dirty="0">
                          <a:effectLst/>
                        </a:rPr>
                        <a:t>Guinea, Liberia, Sierra Leone, United States  </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b="1" dirty="0">
                          <a:effectLst/>
                        </a:rPr>
                        <a:t>72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b="1" baseline="0" dirty="0">
                          <a:effectLst/>
                        </a:rPr>
                        <a:t>Randomized, controlled</a:t>
                      </a:r>
                      <a:endParaRPr lang="en-US" sz="1600" b="1" dirty="0">
                        <a:effectLst/>
                      </a:endParaRPr>
                    </a:p>
                    <a:p>
                      <a:pPr marL="0" marR="0" algn="l">
                        <a:lnSpc>
                          <a:spcPct val="107000"/>
                        </a:lnSpc>
                        <a:spcBef>
                          <a:spcPts val="0"/>
                        </a:spcBef>
                        <a:spcAft>
                          <a:spcPts val="0"/>
                        </a:spcAft>
                      </a:pPr>
                      <a:r>
                        <a:rPr lang="en-US" sz="1600" b="1" baseline="0" dirty="0">
                          <a:effectLst/>
                        </a:rPr>
                        <a:t>(optimized standard of care)</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600" b="1" dirty="0">
                          <a:effectLst/>
                        </a:rPr>
                        <a:t>Suggests</a:t>
                      </a:r>
                      <a:r>
                        <a:rPr lang="en-US" sz="1600" b="1" baseline="0" dirty="0">
                          <a:effectLst/>
                        </a:rPr>
                        <a:t> some benefit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5820497"/>
                  </a:ext>
                </a:extLst>
              </a:tr>
            </a:tbl>
          </a:graphicData>
        </a:graphic>
      </p:graphicFrame>
      <p:sp>
        <p:nvSpPr>
          <p:cNvPr id="6" name="Rectangle 5"/>
          <p:cNvSpPr/>
          <p:nvPr/>
        </p:nvSpPr>
        <p:spPr>
          <a:xfrm>
            <a:off x="266337" y="196018"/>
            <a:ext cx="8782051" cy="800219"/>
          </a:xfrm>
          <a:prstGeom prst="rect">
            <a:avLst/>
          </a:prstGeom>
        </p:spPr>
        <p:txBody>
          <a:bodyPr wrap="square">
            <a:spAutoFit/>
          </a:bodyPr>
          <a:lstStyle/>
          <a:p>
            <a:r>
              <a:rPr lang="en-US" sz="3200" b="1" dirty="0">
                <a:solidFill>
                  <a:srgbClr val="004D7A"/>
                </a:solidFill>
                <a:latin typeface="Arial" panose="020B0604020202020204" pitchFamily="34" charset="0"/>
                <a:cs typeface="Arial" panose="020B0604020202020204" pitchFamily="34" charset="0"/>
              </a:rPr>
              <a:t>Assessment of Therapeutic Trials</a:t>
            </a:r>
            <a:br>
              <a:rPr lang="en-US" sz="3200" b="1" dirty="0">
                <a:solidFill>
                  <a:srgbClr val="004D7A"/>
                </a:solidFill>
                <a:latin typeface="Arial" panose="020B0604020202020204" pitchFamily="34" charset="0"/>
                <a:cs typeface="Arial" panose="020B0604020202020204" pitchFamily="34" charset="0"/>
              </a:rPr>
            </a:br>
            <a:r>
              <a:rPr lang="en-US" b="1" i="1" dirty="0">
                <a:solidFill>
                  <a:srgbClr val="004D7A"/>
                </a:solidFill>
                <a:latin typeface="Arial" panose="020B0604020202020204" pitchFamily="34" charset="0"/>
                <a:cs typeface="Arial" panose="020B0604020202020204" pitchFamily="34" charset="0"/>
              </a:rPr>
              <a:t>“Thin Scientific Harvest”</a:t>
            </a:r>
            <a:r>
              <a:rPr lang="en-US" i="1" baseline="30000" dirty="0">
                <a:solidFill>
                  <a:srgbClr val="004D7A"/>
                </a:solidFill>
                <a:latin typeface="Arial" panose="020B0604020202020204" pitchFamily="34" charset="0"/>
                <a:cs typeface="Arial" panose="020B0604020202020204" pitchFamily="34" charset="0"/>
              </a:rPr>
              <a:t>1</a:t>
            </a:r>
            <a:endParaRPr lang="en-US" dirty="0">
              <a:solidFill>
                <a:srgbClr val="004D7A"/>
              </a:solidFill>
            </a:endParaRPr>
          </a:p>
        </p:txBody>
      </p:sp>
      <p:sp>
        <p:nvSpPr>
          <p:cNvPr id="7" name="TextBox 6"/>
          <p:cNvSpPr txBox="1"/>
          <p:nvPr/>
        </p:nvSpPr>
        <p:spPr>
          <a:xfrm>
            <a:off x="391805" y="6181221"/>
            <a:ext cx="2924198" cy="253916"/>
          </a:xfrm>
          <a:prstGeom prst="rect">
            <a:avLst/>
          </a:prstGeom>
          <a:noFill/>
        </p:spPr>
        <p:txBody>
          <a:bodyPr wrap="none" rtlCol="0">
            <a:spAutoFit/>
          </a:bodyPr>
          <a:lstStyle/>
          <a:p>
            <a:r>
              <a:rPr lang="en-US" sz="1050" baseline="30000" dirty="0">
                <a:solidFill>
                  <a:schemeClr val="tx2"/>
                </a:solidFill>
                <a:latin typeface="Arial" panose="020B0604020202020204" pitchFamily="34" charset="0"/>
                <a:cs typeface="Arial" panose="020B0604020202020204" pitchFamily="34" charset="0"/>
              </a:rPr>
              <a:t>1 </a:t>
            </a:r>
            <a:r>
              <a:rPr lang="en-US" sz="1050" i="1" dirty="0">
                <a:solidFill>
                  <a:schemeClr val="tx2"/>
                </a:solidFill>
                <a:latin typeface="Arial" panose="020B0604020202020204" pitchFamily="34" charset="0"/>
                <a:cs typeface="Arial" panose="020B0604020202020204" pitchFamily="34" charset="0"/>
              </a:rPr>
              <a:t>Cohen &amp; </a:t>
            </a:r>
            <a:r>
              <a:rPr lang="en-US" sz="1050" i="1" dirty="0" err="1">
                <a:solidFill>
                  <a:schemeClr val="tx2"/>
                </a:solidFill>
                <a:latin typeface="Arial" panose="020B0604020202020204" pitchFamily="34" charset="0"/>
                <a:cs typeface="Arial" panose="020B0604020202020204" pitchFamily="34" charset="0"/>
              </a:rPr>
              <a:t>Enserink</a:t>
            </a:r>
            <a:r>
              <a:rPr lang="en-US" sz="1050" i="1" dirty="0">
                <a:solidFill>
                  <a:schemeClr val="tx2"/>
                </a:solidFill>
                <a:latin typeface="Arial" panose="020B0604020202020204" pitchFamily="34" charset="0"/>
                <a:cs typeface="Arial" panose="020B0604020202020204" pitchFamily="34" charset="0"/>
              </a:rPr>
              <a:t> Science 351: 12-13, 2016</a:t>
            </a:r>
            <a:endParaRPr lang="en-US" sz="1050" baseline="30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723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10173" y="5891903"/>
            <a:ext cx="462743" cy="365125"/>
          </a:xfrm>
          <a:prstGeom prst="rect">
            <a:avLst/>
          </a:prstGeom>
        </p:spPr>
        <p:txBody>
          <a:bodyPr/>
          <a:lstStyle/>
          <a:p>
            <a:fld id="{86F79F17-4501-904B-ABC3-B478FB9B9D34}" type="slidenum">
              <a:rPr lang="en-US" smtClean="0">
                <a:latin typeface="Arial" panose="020B0604020202020204" pitchFamily="34" charset="0"/>
                <a:cs typeface="Arial" panose="020B0604020202020204" pitchFamily="34" charset="0"/>
              </a:rPr>
              <a:pPr/>
              <a:t>39</a:t>
            </a:fld>
            <a:endParaRPr lang="en-US" dirty="0">
              <a:latin typeface="Arial" panose="020B0604020202020204" pitchFamily="34"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3785319232"/>
              </p:ext>
            </p:extLst>
          </p:nvPr>
        </p:nvGraphicFramePr>
        <p:xfrm>
          <a:off x="295274" y="1180729"/>
          <a:ext cx="8543926" cy="4574002"/>
        </p:xfrm>
        <a:graphic>
          <a:graphicData uri="http://schemas.openxmlformats.org/drawingml/2006/table">
            <a:tbl>
              <a:tblPr firstRow="1" firstCol="1" bandRow="1">
                <a:tableStyleId>{21E4AEA4-8DFA-4A89-87EB-49C32662AFE0}</a:tableStyleId>
              </a:tblPr>
              <a:tblGrid>
                <a:gridCol w="1957013">
                  <a:extLst>
                    <a:ext uri="{9D8B030D-6E8A-4147-A177-3AD203B41FA5}">
                      <a16:colId xmlns:a16="http://schemas.microsoft.com/office/drawing/2014/main" val="3607261353"/>
                    </a:ext>
                  </a:extLst>
                </a:gridCol>
                <a:gridCol w="830547">
                  <a:extLst>
                    <a:ext uri="{9D8B030D-6E8A-4147-A177-3AD203B41FA5}">
                      <a16:colId xmlns:a16="http://schemas.microsoft.com/office/drawing/2014/main" val="2418369627"/>
                    </a:ext>
                  </a:extLst>
                </a:gridCol>
                <a:gridCol w="927463">
                  <a:extLst>
                    <a:ext uri="{9D8B030D-6E8A-4147-A177-3AD203B41FA5}">
                      <a16:colId xmlns:a16="http://schemas.microsoft.com/office/drawing/2014/main" val="20002"/>
                    </a:ext>
                  </a:extLst>
                </a:gridCol>
                <a:gridCol w="2781028">
                  <a:extLst>
                    <a:ext uri="{9D8B030D-6E8A-4147-A177-3AD203B41FA5}">
                      <a16:colId xmlns:a16="http://schemas.microsoft.com/office/drawing/2014/main" val="20003"/>
                    </a:ext>
                  </a:extLst>
                </a:gridCol>
                <a:gridCol w="2047875">
                  <a:extLst>
                    <a:ext uri="{9D8B030D-6E8A-4147-A177-3AD203B41FA5}">
                      <a16:colId xmlns:a16="http://schemas.microsoft.com/office/drawing/2014/main" val="20004"/>
                    </a:ext>
                  </a:extLst>
                </a:gridCol>
              </a:tblGrid>
              <a:tr h="78276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1600" dirty="0">
                          <a:effectLst/>
                        </a:rPr>
                        <a:t>Trial Name</a:t>
                      </a:r>
                    </a:p>
                    <a:p>
                      <a:pPr marL="0" marR="0">
                        <a:lnSpc>
                          <a:spcPct val="107000"/>
                        </a:lnSpc>
                        <a:spcBef>
                          <a:spcPts val="0"/>
                        </a:spcBef>
                        <a:spcAft>
                          <a:spcPts val="0"/>
                        </a:spcAft>
                      </a:pPr>
                      <a:r>
                        <a:rPr lang="en-US" sz="1600" dirty="0">
                          <a:effectLst/>
                        </a:rPr>
                        <a:t>(investigational</a:t>
                      </a:r>
                      <a:r>
                        <a:rPr lang="en-US" sz="1600" baseline="0" dirty="0">
                          <a:effectLst/>
                        </a:rPr>
                        <a:t> vaccine)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1600" dirty="0">
                          <a:effectLst/>
                        </a:rPr>
                        <a:t>Country</a:t>
                      </a:r>
                    </a:p>
                    <a:p>
                      <a:pPr marL="0" marR="0">
                        <a:lnSpc>
                          <a:spcPct val="107000"/>
                        </a:lnSpc>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1600" dirty="0">
                          <a:effectLst/>
                        </a:rPr>
                        <a:t>Number Enrolled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rPr>
                        <a:t>Trial Design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rPr>
                        <a:t>Results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0980220"/>
                  </a:ext>
                </a:extLst>
              </a:tr>
              <a:tr h="10515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1600" dirty="0">
                          <a:effectLst/>
                        </a:rPr>
                        <a:t>Ring Vaccination </a:t>
                      </a:r>
                    </a:p>
                    <a:p>
                      <a:pPr marL="0" marR="0">
                        <a:lnSpc>
                          <a:spcPct val="107000"/>
                        </a:lnSpc>
                        <a:spcBef>
                          <a:spcPts val="0"/>
                        </a:spcBef>
                        <a:spcAft>
                          <a:spcPts val="0"/>
                        </a:spcAft>
                      </a:pPr>
                      <a:r>
                        <a:rPr lang="en-US" sz="1600" dirty="0">
                          <a:effectLst/>
                        </a:rPr>
                        <a:t>(</a:t>
                      </a:r>
                      <a:r>
                        <a:rPr lang="en-US" sz="1600" dirty="0" err="1">
                          <a:effectLst/>
                        </a:rPr>
                        <a:t>rVSV</a:t>
                      </a:r>
                      <a:r>
                        <a:rPr lang="en-US" sz="1600" dirty="0">
                          <a:effectLst/>
                        </a:rPr>
                        <a:t>-ZEBOV</a:t>
                      </a:r>
                      <a:r>
                        <a:rPr lang="en-US" sz="1200" dirty="0">
                          <a:effectLst/>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b="1" dirty="0">
                          <a:effectLst/>
                        </a:rPr>
                        <a:t>Guinea                        </a:t>
                      </a:r>
                      <a:endParaRPr lang="en-US" sz="1400" b="1" dirty="0">
                        <a:effectLst/>
                        <a:latin typeface="Arial" panose="020B060402020202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b="1" dirty="0">
                          <a:effectLst/>
                        </a:rPr>
                        <a:t>7,284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lvl="0" indent="-171450" fontAlgn="base">
                        <a:lnSpc>
                          <a:spcPct val="115000"/>
                        </a:lnSpc>
                        <a:spcBef>
                          <a:spcPts val="0"/>
                        </a:spcBef>
                        <a:spcAft>
                          <a:spcPts val="0"/>
                        </a:spcAft>
                        <a:buClr>
                          <a:srgbClr val="000000"/>
                        </a:buClr>
                        <a:buFont typeface="Arial" panose="020B0604020202020204" pitchFamily="34" charset="0"/>
                        <a:buChar char="•"/>
                      </a:pPr>
                      <a:r>
                        <a:rPr lang="en-US" sz="1400" b="1" u="none" strike="noStrike" kern="0" spc="0" dirty="0">
                          <a:effectLst/>
                        </a:rPr>
                        <a:t>cluster-randomized ring trial</a:t>
                      </a:r>
                    </a:p>
                    <a:p>
                      <a:pPr marL="171450" marR="0" lvl="0" indent="-171450" algn="l" defTabSz="914400" rtl="0" eaLnBrk="1" fontAlgn="base" latinLnBrk="0" hangingPunct="1">
                        <a:lnSpc>
                          <a:spcPct val="115000"/>
                        </a:lnSpc>
                        <a:spcBef>
                          <a:spcPts val="0"/>
                        </a:spcBef>
                        <a:spcAft>
                          <a:spcPts val="0"/>
                        </a:spcAft>
                        <a:buClr>
                          <a:srgbClr val="000000"/>
                        </a:buClr>
                        <a:buSzTx/>
                        <a:buFont typeface="Arial" panose="020B0604020202020204" pitchFamily="34" charset="0"/>
                        <a:buChar char="•"/>
                        <a:tabLst/>
                        <a:defRPr/>
                      </a:pPr>
                      <a:r>
                        <a:rPr lang="en-US" sz="1400" b="1" u="none" strike="noStrike" kern="0" spc="0" dirty="0">
                          <a:effectLst/>
                        </a:rPr>
                        <a:t>Immediate vs. deferred (21 days) vaccination</a:t>
                      </a:r>
                      <a:endParaRPr lang="en-US" sz="1400" b="1" u="none" strike="noStrike" kern="0" spc="0" dirty="0">
                        <a:effectLst/>
                        <a:latin typeface="Arial" panose="020B0604020202020204" pitchFamily="34" charset="0"/>
                        <a:cs typeface="Arial" panose="020B0604020202020204" pitchFamily="34" charset="0"/>
                      </a:endParaRPr>
                    </a:p>
                  </a:txBody>
                  <a:tcPr marL="68580" marR="68580" marT="0" marB="0"/>
                </a:tc>
                <a:tc>
                  <a:txBody>
                    <a:bodyPr/>
                    <a:lstStyle/>
                    <a:p>
                      <a:pPr marL="0" marR="0" lvl="0" indent="0" algn="l" defTabSz="914400" rtl="0" eaLnBrk="1" fontAlgn="base" latinLnBrk="0" hangingPunct="1">
                        <a:lnSpc>
                          <a:spcPct val="115000"/>
                        </a:lnSpc>
                        <a:spcBef>
                          <a:spcPts val="0"/>
                        </a:spcBef>
                        <a:spcAft>
                          <a:spcPts val="0"/>
                        </a:spcAft>
                        <a:buClr>
                          <a:srgbClr val="000000"/>
                        </a:buClr>
                        <a:buSzTx/>
                        <a:buFont typeface="Arial" panose="020B0604020202020204" pitchFamily="34" charset="0"/>
                        <a:buNone/>
                        <a:tabLst/>
                        <a:defRPr/>
                      </a:pPr>
                      <a:r>
                        <a:rPr lang="en-US" sz="1400" b="1" u="none" strike="noStrike" kern="0" spc="0" dirty="0">
                          <a:effectLst/>
                        </a:rPr>
                        <a:t>Suggestive efficacy, likely</a:t>
                      </a:r>
                      <a:r>
                        <a:rPr lang="en-US" sz="1400" b="1" u="none" strike="noStrike" kern="0" spc="0" baseline="0" dirty="0">
                          <a:effectLst/>
                        </a:rPr>
                        <a:t> protective</a:t>
                      </a:r>
                      <a:endParaRPr lang="en-US" sz="1400" b="1" u="none" strike="noStrike" kern="0" spc="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81763413"/>
                  </a:ext>
                </a:extLst>
              </a:tr>
              <a:tr h="117414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1600" dirty="0">
                          <a:effectLst/>
                        </a:rPr>
                        <a:t>CDC-STRIVE </a:t>
                      </a:r>
                    </a:p>
                    <a:p>
                      <a:pPr marL="0" marR="0">
                        <a:lnSpc>
                          <a:spcPct val="107000"/>
                        </a:lnSpc>
                        <a:spcBef>
                          <a:spcPts val="0"/>
                        </a:spcBef>
                        <a:spcAft>
                          <a:spcPts val="0"/>
                        </a:spcAft>
                      </a:pPr>
                      <a:r>
                        <a:rPr lang="en-US" sz="1600" dirty="0">
                          <a:effectLst/>
                        </a:rPr>
                        <a:t>(</a:t>
                      </a:r>
                      <a:r>
                        <a:rPr lang="en-US" sz="1600" dirty="0" err="1">
                          <a:effectLst/>
                        </a:rPr>
                        <a:t>rVSV</a:t>
                      </a:r>
                      <a:r>
                        <a:rPr lang="en-US" sz="1600" dirty="0">
                          <a:effectLst/>
                        </a:rPr>
                        <a:t>-ZEBOV)</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b="1" dirty="0">
                          <a:effectLst/>
                        </a:rPr>
                        <a:t>Sierra Leone</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b="1" dirty="0">
                          <a:effectLst/>
                        </a:rPr>
                        <a:t>8,673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indent="-171450">
                        <a:lnSpc>
                          <a:spcPct val="107000"/>
                        </a:lnSpc>
                        <a:spcBef>
                          <a:spcPts val="0"/>
                        </a:spcBef>
                        <a:spcAft>
                          <a:spcPts val="0"/>
                        </a:spcAft>
                        <a:buFont typeface="Arial" panose="020B0604020202020204" pitchFamily="34" charset="0"/>
                        <a:buChar char="•"/>
                      </a:pPr>
                      <a:r>
                        <a:rPr lang="en-US" sz="1400" b="1" u="none" strike="noStrike" kern="0" spc="0" dirty="0">
                          <a:effectLst/>
                        </a:rPr>
                        <a:t>individually randomized</a:t>
                      </a:r>
                    </a:p>
                    <a:p>
                      <a:pPr marL="171450" marR="0" indent="-171450">
                        <a:lnSpc>
                          <a:spcPct val="107000"/>
                        </a:lnSpc>
                        <a:spcBef>
                          <a:spcPts val="0"/>
                        </a:spcBef>
                        <a:spcAft>
                          <a:spcPts val="0"/>
                        </a:spcAft>
                        <a:buFont typeface="Arial" panose="020B0604020202020204" pitchFamily="34" charset="0"/>
                        <a:buChar char="•"/>
                      </a:pPr>
                      <a:r>
                        <a:rPr lang="en-US" sz="1400" b="1" u="none" strike="noStrike" kern="0" spc="0" dirty="0">
                          <a:effectLst/>
                        </a:rPr>
                        <a:t>Immediate vs. deferred (18–24 weeks after enrollment)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nSpc>
                          <a:spcPct val="107000"/>
                        </a:lnSpc>
                        <a:spcBef>
                          <a:spcPts val="0"/>
                        </a:spcBef>
                        <a:spcAft>
                          <a:spcPts val="0"/>
                        </a:spcAft>
                        <a:buFont typeface="Arial" panose="020B0604020202020204" pitchFamily="34" charset="0"/>
                        <a:buNone/>
                      </a:pPr>
                      <a:r>
                        <a:rPr lang="en-US" sz="1400" b="1" dirty="0">
                          <a:effectLst/>
                        </a:rPr>
                        <a:t>Inconclusive,</a:t>
                      </a:r>
                      <a:r>
                        <a:rPr lang="en-US" sz="1400" b="1" baseline="0" dirty="0">
                          <a:effectLst/>
                        </a:rPr>
                        <a:t> a</a:t>
                      </a:r>
                      <a:r>
                        <a:rPr lang="en-US" sz="1400" b="1" dirty="0">
                          <a:effectLst/>
                        </a:rPr>
                        <a:t>nalysis ongoing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25463756"/>
                  </a:ext>
                </a:extLst>
              </a:tr>
              <a:tr h="78276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1600" dirty="0">
                          <a:effectLst/>
                        </a:rPr>
                        <a:t>PREVAIL-I </a:t>
                      </a:r>
                    </a:p>
                    <a:p>
                      <a:pPr marL="0" marR="0">
                        <a:lnSpc>
                          <a:spcPct val="107000"/>
                        </a:lnSpc>
                        <a:spcBef>
                          <a:spcPts val="0"/>
                        </a:spcBef>
                        <a:spcAft>
                          <a:spcPts val="0"/>
                        </a:spcAft>
                      </a:pPr>
                      <a:r>
                        <a:rPr lang="en-US" sz="1600" dirty="0">
                          <a:effectLst/>
                        </a:rPr>
                        <a:t>(</a:t>
                      </a:r>
                      <a:r>
                        <a:rPr lang="en-US" sz="1600" dirty="0" err="1">
                          <a:effectLst/>
                        </a:rPr>
                        <a:t>rVSV</a:t>
                      </a:r>
                      <a:r>
                        <a:rPr lang="en-US" sz="1600" dirty="0">
                          <a:effectLst/>
                        </a:rPr>
                        <a:t>-AZEBOV/ChAd3</a:t>
                      </a:r>
                      <a:r>
                        <a:rPr lang="en-US" sz="1200" dirty="0">
                          <a:effectLst/>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b="1" dirty="0">
                          <a:effectLst/>
                        </a:rPr>
                        <a:t>Liberia</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b="1">
                          <a:effectLst/>
                        </a:rPr>
                        <a:t>1500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indent="-171450">
                        <a:lnSpc>
                          <a:spcPct val="107000"/>
                        </a:lnSpc>
                        <a:spcBef>
                          <a:spcPts val="0"/>
                        </a:spcBef>
                        <a:spcAft>
                          <a:spcPts val="0"/>
                        </a:spcAft>
                        <a:buFont typeface="Arial" panose="020B0604020202020204" pitchFamily="34" charset="0"/>
                        <a:buChar char="•"/>
                      </a:pPr>
                      <a:r>
                        <a:rPr lang="en-US" sz="1400" b="1" dirty="0">
                          <a:effectLst/>
                        </a:rPr>
                        <a:t>Individually randomized</a:t>
                      </a:r>
                      <a:endParaRPr lang="en-US" sz="1400" b="1" baseline="0" dirty="0">
                        <a:effectLst/>
                      </a:endParaRPr>
                    </a:p>
                    <a:p>
                      <a:pPr marL="171450" marR="0" indent="-171450">
                        <a:lnSpc>
                          <a:spcPct val="107000"/>
                        </a:lnSpc>
                        <a:spcBef>
                          <a:spcPts val="0"/>
                        </a:spcBef>
                        <a:spcAft>
                          <a:spcPts val="0"/>
                        </a:spcAft>
                        <a:buFont typeface="Arial" panose="020B0604020202020204" pitchFamily="34" charset="0"/>
                        <a:buChar char="•"/>
                      </a:pPr>
                      <a:r>
                        <a:rPr lang="en-US" sz="1400" b="1" baseline="0" dirty="0">
                          <a:effectLst/>
                        </a:rPr>
                        <a:t>saline placebo controlled</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b="1" dirty="0">
                          <a:effectLst/>
                        </a:rPr>
                        <a:t>Vaccines are safe</a:t>
                      </a:r>
                      <a:r>
                        <a:rPr lang="en-US" sz="1400" b="1" baseline="0" dirty="0">
                          <a:effectLst/>
                        </a:rPr>
                        <a:t> and immunogenic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97973453"/>
                  </a:ext>
                </a:extLst>
              </a:tr>
              <a:tr h="78276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1600" dirty="0">
                          <a:effectLst/>
                        </a:rPr>
                        <a:t>EBOVAC-</a:t>
                      </a:r>
                      <a:r>
                        <a:rPr lang="en-US" sz="1600" dirty="0" err="1">
                          <a:effectLst/>
                        </a:rPr>
                        <a:t>Salone</a:t>
                      </a:r>
                      <a:endParaRPr lang="en-US" sz="1600" dirty="0">
                        <a:effectLst/>
                      </a:endParaRPr>
                    </a:p>
                    <a:p>
                      <a:pPr marL="0" marR="0">
                        <a:lnSpc>
                          <a:spcPct val="107000"/>
                        </a:lnSpc>
                        <a:spcBef>
                          <a:spcPts val="0"/>
                        </a:spcBef>
                        <a:spcAft>
                          <a:spcPts val="0"/>
                        </a:spcAft>
                      </a:pPr>
                      <a:r>
                        <a:rPr lang="en-US" sz="1600" dirty="0">
                          <a:effectLst/>
                        </a:rPr>
                        <a:t>(Ad26-EBOV/MVA-EBOV</a:t>
                      </a:r>
                      <a:r>
                        <a:rPr lang="en-US" sz="1200" dirty="0">
                          <a:effectLst/>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b="1" dirty="0">
                          <a:effectLst/>
                        </a:rPr>
                        <a:t>Sierra Leone</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1400" b="1" dirty="0">
                          <a:effectLst/>
                        </a:rPr>
                        <a:t>Ongoing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marR="0" indent="-171450">
                        <a:lnSpc>
                          <a:spcPct val="107000"/>
                        </a:lnSpc>
                        <a:spcBef>
                          <a:spcPts val="0"/>
                        </a:spcBef>
                        <a:spcAft>
                          <a:spcPts val="0"/>
                        </a:spcAft>
                        <a:buFont typeface="Arial" panose="020B0604020202020204" pitchFamily="34" charset="0"/>
                        <a:buChar char="•"/>
                      </a:pPr>
                      <a:r>
                        <a:rPr lang="en-US" sz="1400" b="1" dirty="0">
                          <a:effectLst/>
                        </a:rPr>
                        <a:t>Prime-boost, staged phase 1-3 trial</a:t>
                      </a:r>
                    </a:p>
                    <a:p>
                      <a:pPr marL="0" marR="0">
                        <a:lnSpc>
                          <a:spcPct val="107000"/>
                        </a:lnSpc>
                        <a:spcBef>
                          <a:spcPts val="0"/>
                        </a:spcBef>
                        <a:spcAft>
                          <a:spcPts val="0"/>
                        </a:spcAft>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b="1" dirty="0">
                          <a:effectLst/>
                        </a:rPr>
                        <a:t>Ongoing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5028078"/>
                  </a:ext>
                </a:extLst>
              </a:tr>
            </a:tbl>
          </a:graphicData>
        </a:graphic>
      </p:graphicFrame>
      <p:sp>
        <p:nvSpPr>
          <p:cNvPr id="6" name="Rectangle 5"/>
          <p:cNvSpPr/>
          <p:nvPr/>
        </p:nvSpPr>
        <p:spPr>
          <a:xfrm>
            <a:off x="390526" y="125167"/>
            <a:ext cx="7553327" cy="892552"/>
          </a:xfrm>
          <a:prstGeom prst="rect">
            <a:avLst/>
          </a:prstGeom>
        </p:spPr>
        <p:txBody>
          <a:bodyPr wrap="square">
            <a:spAutoFit/>
          </a:bodyPr>
          <a:lstStyle/>
          <a:p>
            <a:r>
              <a:rPr lang="en-US" sz="3200" b="1" dirty="0">
                <a:solidFill>
                  <a:srgbClr val="004D7A"/>
                </a:solidFill>
                <a:latin typeface="Arial" panose="020B0604020202020204" pitchFamily="34" charset="0"/>
                <a:cs typeface="Arial" panose="020B0604020202020204" pitchFamily="34" charset="0"/>
              </a:rPr>
              <a:t>Assessment of Vaccine Trials</a:t>
            </a:r>
            <a:br>
              <a:rPr lang="en-US" sz="3600" b="1" dirty="0">
                <a:solidFill>
                  <a:srgbClr val="004D7A"/>
                </a:solidFill>
                <a:latin typeface="Arial" panose="020B0604020202020204" pitchFamily="34" charset="0"/>
                <a:cs typeface="Arial" panose="020B0604020202020204" pitchFamily="34" charset="0"/>
              </a:rPr>
            </a:br>
            <a:r>
              <a:rPr lang="en-US" sz="2000" b="1" i="1" dirty="0">
                <a:solidFill>
                  <a:srgbClr val="004D7A"/>
                </a:solidFill>
                <a:latin typeface="Arial" panose="020B0604020202020204" pitchFamily="34" charset="0"/>
                <a:cs typeface="Arial" panose="020B0604020202020204" pitchFamily="34" charset="0"/>
              </a:rPr>
              <a:t>Suggestive efficacy; more study needed</a:t>
            </a:r>
            <a:endParaRPr lang="en-US" dirty="0">
              <a:solidFill>
                <a:srgbClr val="004D7A"/>
              </a:solidFill>
            </a:endParaRPr>
          </a:p>
        </p:txBody>
      </p:sp>
    </p:spTree>
    <p:extLst>
      <p:ext uri="{BB962C8B-B14F-4D97-AF65-F5344CB8AC3E}">
        <p14:creationId xmlns:p14="http://schemas.microsoft.com/office/powerpoint/2010/main" val="193587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141289"/>
            <a:ext cx="8728075" cy="558800"/>
          </a:xfrm>
        </p:spPr>
        <p:txBody>
          <a:bodyPr/>
          <a:lstStyle/>
          <a:p>
            <a:r>
              <a:rPr lang="en-US" sz="3200" dirty="0"/>
              <a:t>ISSUES EMERGE/INTENSIFY REGULARLY</a:t>
            </a:r>
          </a:p>
        </p:txBody>
      </p:sp>
      <p:sp>
        <p:nvSpPr>
          <p:cNvPr id="3" name="Content Placeholder 2"/>
          <p:cNvSpPr>
            <a:spLocks noGrp="1"/>
          </p:cNvSpPr>
          <p:nvPr>
            <p:ph idx="1"/>
          </p:nvPr>
        </p:nvSpPr>
        <p:spPr>
          <a:xfrm>
            <a:off x="625478" y="901700"/>
            <a:ext cx="7826375" cy="6516882"/>
          </a:xfrm>
        </p:spPr>
        <p:txBody>
          <a:bodyPr/>
          <a:lstStyle/>
          <a:p>
            <a:r>
              <a:rPr lang="en-US" sz="2400" dirty="0"/>
              <a:t>Use of surrogate endpoints</a:t>
            </a:r>
          </a:p>
          <a:p>
            <a:r>
              <a:rPr lang="en-US" sz="2400" dirty="0"/>
              <a:t>Handling of missing data</a:t>
            </a:r>
          </a:p>
          <a:p>
            <a:r>
              <a:rPr lang="en-US" sz="2400" dirty="0"/>
              <a:t>Accounting (or not) for nonadherence</a:t>
            </a:r>
          </a:p>
          <a:p>
            <a:r>
              <a:rPr lang="en-US" sz="2400" dirty="0"/>
              <a:t>Subgroup findings/Multiplicity</a:t>
            </a:r>
          </a:p>
          <a:p>
            <a:r>
              <a:rPr lang="en-US" sz="2400" dirty="0"/>
              <a:t>Criteria for early termination for efficacy</a:t>
            </a:r>
          </a:p>
          <a:p>
            <a:r>
              <a:rPr lang="en-US" sz="2400" dirty="0"/>
              <a:t>Cluster-randomized trials</a:t>
            </a:r>
          </a:p>
          <a:p>
            <a:r>
              <a:rPr lang="en-US" sz="2400" dirty="0"/>
              <a:t>Adaptive trial designs</a:t>
            </a:r>
          </a:p>
          <a:p>
            <a:r>
              <a:rPr lang="en-US" sz="2400" dirty="0"/>
              <a:t>Targeted designs</a:t>
            </a:r>
          </a:p>
          <a:p>
            <a:r>
              <a:rPr lang="en-US" sz="2400" dirty="0"/>
              <a:t>Patient-reported outcomes</a:t>
            </a:r>
          </a:p>
          <a:p>
            <a:r>
              <a:rPr lang="en-US" sz="2400" dirty="0"/>
              <a:t>Pragmatic trials</a:t>
            </a:r>
          </a:p>
          <a:p>
            <a:r>
              <a:rPr lang="en-US" sz="2400" dirty="0"/>
              <a:t>SMART designs</a:t>
            </a:r>
          </a:p>
          <a:p>
            <a:r>
              <a:rPr lang="en-US" sz="2400" dirty="0" err="1"/>
              <a:t>Estimands</a:t>
            </a:r>
            <a:endParaRPr lang="en-US" sz="2400" dirty="0"/>
          </a:p>
          <a:p>
            <a:r>
              <a:rPr lang="en-US" sz="2400" dirty="0"/>
              <a:t>Hypothesis testing/p-values</a:t>
            </a:r>
          </a:p>
          <a:p>
            <a:endParaRPr lang="en-US" sz="2400" dirty="0"/>
          </a:p>
          <a:p>
            <a:endParaRPr lang="en-US" dirty="0"/>
          </a:p>
        </p:txBody>
      </p:sp>
    </p:spTree>
    <p:extLst>
      <p:ext uri="{BB962C8B-B14F-4D97-AF65-F5344CB8AC3E}">
        <p14:creationId xmlns:p14="http://schemas.microsoft.com/office/powerpoint/2010/main" val="3694692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10173" y="5891903"/>
            <a:ext cx="462743" cy="365125"/>
          </a:xfrm>
          <a:prstGeom prst="rect">
            <a:avLst/>
          </a:prstGeom>
        </p:spPr>
        <p:txBody>
          <a:bodyPr/>
          <a:lstStyle/>
          <a:p>
            <a:fld id="{86F79F17-4501-904B-ABC3-B478FB9B9D34}" type="slidenum">
              <a:rPr lang="en-US" smtClean="0"/>
              <a:pPr/>
              <a:t>40</a:t>
            </a:fld>
            <a:endParaRPr lang="en-US" dirty="0"/>
          </a:p>
        </p:txBody>
      </p:sp>
      <p:sp>
        <p:nvSpPr>
          <p:cNvPr id="5" name="Rectangle 4"/>
          <p:cNvSpPr/>
          <p:nvPr/>
        </p:nvSpPr>
        <p:spPr>
          <a:xfrm>
            <a:off x="271088" y="204812"/>
            <a:ext cx="8872912" cy="1384995"/>
          </a:xfrm>
          <a:prstGeom prst="rect">
            <a:avLst/>
          </a:prstGeom>
        </p:spPr>
        <p:txBody>
          <a:bodyPr wrap="square">
            <a:spAutoFit/>
          </a:bodyPr>
          <a:lstStyle/>
          <a:p>
            <a:r>
              <a:rPr lang="en-US" sz="3200" b="1" dirty="0">
                <a:solidFill>
                  <a:srgbClr val="A30A36"/>
                </a:solidFill>
                <a:latin typeface="Comic Sans MS" panose="030F0702030302020204" pitchFamily="66" charset="0"/>
                <a:cs typeface="Arial" panose="020B0604020202020204" pitchFamily="34" charset="0"/>
              </a:rPr>
              <a:t>IMPLEMENTING CLINICAL TRIALS IN OUTBREAKS</a:t>
            </a:r>
            <a:br>
              <a:rPr lang="en-US" sz="3600" b="1" dirty="0">
                <a:solidFill>
                  <a:srgbClr val="004D7A"/>
                </a:solidFill>
                <a:latin typeface="Arial" panose="020B0604020202020204" pitchFamily="34" charset="0"/>
                <a:cs typeface="Arial" panose="020B0604020202020204" pitchFamily="34" charset="0"/>
              </a:rPr>
            </a:br>
            <a:endParaRPr lang="en-US" sz="2000" b="1" i="1" dirty="0">
              <a:solidFill>
                <a:srgbClr val="004D7A"/>
              </a:solidFill>
              <a:latin typeface="Arial" panose="020B0604020202020204" pitchFamily="34" charset="0"/>
              <a:cs typeface="Arial" panose="020B0604020202020204" pitchFamily="34" charset="0"/>
            </a:endParaRPr>
          </a:p>
        </p:txBody>
      </p:sp>
      <p:sp>
        <p:nvSpPr>
          <p:cNvPr id="7" name="Rectangle 6"/>
          <p:cNvSpPr/>
          <p:nvPr/>
        </p:nvSpPr>
        <p:spPr>
          <a:xfrm>
            <a:off x="390524" y="1496652"/>
            <a:ext cx="8353425" cy="4308872"/>
          </a:xfrm>
          <a:prstGeom prst="rect">
            <a:avLst/>
          </a:prstGeom>
        </p:spPr>
        <p:txBody>
          <a:bodyPr wrap="square">
            <a:spAutoFit/>
          </a:bodyPr>
          <a:lstStyle/>
          <a:p>
            <a:r>
              <a:rPr lang="en-US" sz="2000" b="1" dirty="0">
                <a:latin typeface="Comic Sans MS" panose="030F0702030302020204" pitchFamily="66" charset="0"/>
                <a:cs typeface="Arial" panose="020B0604020202020204" pitchFamily="34" charset="0"/>
              </a:rPr>
              <a:t>Integrate clinical</a:t>
            </a:r>
            <a:r>
              <a:rPr lang="en-US" sz="2000" dirty="0">
                <a:latin typeface="Comic Sans MS" panose="030F0702030302020204" pitchFamily="66" charset="0"/>
                <a:cs typeface="Arial" panose="020B0604020202020204" pitchFamily="34" charset="0"/>
              </a:rPr>
              <a:t> </a:t>
            </a:r>
            <a:r>
              <a:rPr lang="en-US" sz="2000" b="1" dirty="0">
                <a:latin typeface="Comic Sans MS" panose="030F0702030302020204" pitchFamily="66" charset="0"/>
                <a:cs typeface="Arial" panose="020B0604020202020204" pitchFamily="34" charset="0"/>
              </a:rPr>
              <a:t>research into response </a:t>
            </a:r>
            <a:r>
              <a:rPr lang="en-US" sz="2000" dirty="0">
                <a:latin typeface="Comic Sans MS" panose="030F0702030302020204" pitchFamily="66" charset="0"/>
                <a:cs typeface="Arial" panose="020B0604020202020204" pitchFamily="34" charset="0"/>
              </a:rPr>
              <a:t>efforts from the beginning</a:t>
            </a:r>
          </a:p>
          <a:p>
            <a:endParaRPr lang="en-US" sz="2000" dirty="0">
              <a:latin typeface="Comic Sans MS" panose="030F0702030302020204" pitchFamily="66" charset="0"/>
              <a:cs typeface="Arial" panose="020B0604020202020204" pitchFamily="34" charset="0"/>
            </a:endParaRPr>
          </a:p>
          <a:p>
            <a:pPr marL="285750" indent="-285750">
              <a:buFont typeface="Arial" panose="020B0604020202020204" pitchFamily="34" charset="0"/>
              <a:buChar char="•"/>
            </a:pPr>
            <a:r>
              <a:rPr lang="en-US" sz="2000" b="1" dirty="0">
                <a:latin typeface="Comic Sans MS" panose="030F0702030302020204" pitchFamily="66" charset="0"/>
                <a:cs typeface="Arial" panose="020B0604020202020204" pitchFamily="34" charset="0"/>
              </a:rPr>
              <a:t>Clinical care, public health, and research are linked;</a:t>
            </a:r>
            <a:r>
              <a:rPr lang="en-US" sz="2000" dirty="0">
                <a:latin typeface="Comic Sans MS" panose="030F0702030302020204" pitchFamily="66" charset="0"/>
                <a:cs typeface="Arial" panose="020B0604020202020204" pitchFamily="34" charset="0"/>
              </a:rPr>
              <a:t> optimally every country should have a well-integrated functional healthcare, public health, and health research system</a:t>
            </a:r>
          </a:p>
          <a:p>
            <a:pPr marL="285750" indent="-285750">
              <a:buFont typeface="Arial" panose="020B0604020202020204" pitchFamily="34" charset="0"/>
              <a:buChar char="•"/>
            </a:pPr>
            <a:endParaRPr lang="en-US" sz="2000" dirty="0">
              <a:latin typeface="Comic Sans MS" panose="030F0702030302020204" pitchFamily="66" charset="0"/>
              <a:cs typeface="Arial" panose="020B0604020202020204" pitchFamily="34" charset="0"/>
            </a:endParaRPr>
          </a:p>
          <a:p>
            <a:r>
              <a:rPr lang="en-US" sz="2000" b="1" dirty="0">
                <a:latin typeface="Comic Sans MS" panose="030F0702030302020204" pitchFamily="66" charset="0"/>
                <a:cs typeface="Arial" panose="020B0604020202020204" pitchFamily="34" charset="0"/>
              </a:rPr>
              <a:t>Community engagement</a:t>
            </a:r>
            <a:r>
              <a:rPr lang="en-US" sz="2000" dirty="0">
                <a:latin typeface="Comic Sans MS" panose="030F0702030302020204" pitchFamily="66" charset="0"/>
                <a:cs typeface="Arial" panose="020B0604020202020204" pitchFamily="34" charset="0"/>
              </a:rPr>
              <a:t> is essential</a:t>
            </a:r>
          </a:p>
          <a:p>
            <a:endParaRPr lang="en-US" sz="2000" dirty="0">
              <a:latin typeface="Comic Sans MS" panose="030F0702030302020204" pitchFamily="66" charset="0"/>
              <a:cs typeface="Arial" panose="020B0604020202020204" pitchFamily="34" charset="0"/>
            </a:endParaRPr>
          </a:p>
          <a:p>
            <a:pPr marL="285750" indent="-285750">
              <a:buFont typeface="Arial" panose="020B0604020202020204" pitchFamily="34" charset="0"/>
              <a:buChar char="•"/>
            </a:pPr>
            <a:r>
              <a:rPr lang="en-US" sz="2000" dirty="0">
                <a:latin typeface="Comic Sans MS" panose="030F0702030302020204" pitchFamily="66" charset="0"/>
                <a:cs typeface="Arial" panose="020B0604020202020204" pitchFamily="34" charset="0"/>
              </a:rPr>
              <a:t>Local communities can understand and accept research concepts like randomization and consent; but it takes time, an understanding of local beliefs, traditions and customs,  </a:t>
            </a:r>
            <a:r>
              <a:rPr lang="en-US" sz="2000" b="1" dirty="0">
                <a:latin typeface="Comic Sans MS" panose="030F0702030302020204" pitchFamily="66" charset="0"/>
                <a:cs typeface="Arial" panose="020B0604020202020204" pitchFamily="34" charset="0"/>
              </a:rPr>
              <a:t>the right message and the right messengers</a:t>
            </a:r>
            <a:endParaRPr lang="en-US" sz="2000" dirty="0">
              <a:latin typeface="Comic Sans MS" panose="030F0702030302020204" pitchFamily="66"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63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2909890"/>
            <a:ext cx="7734300" cy="558800"/>
          </a:xfrm>
        </p:spPr>
        <p:txBody>
          <a:bodyPr/>
          <a:lstStyle/>
          <a:p>
            <a:pPr algn="ctr"/>
            <a:r>
              <a:rPr lang="en-US" sz="5400" dirty="0"/>
              <a:t>POLITICAL CHALLENGES</a:t>
            </a:r>
          </a:p>
        </p:txBody>
      </p:sp>
      <p:sp>
        <p:nvSpPr>
          <p:cNvPr id="3" name="Content Placeholder 2"/>
          <p:cNvSpPr>
            <a:spLocks noGrp="1"/>
          </p:cNvSpPr>
          <p:nvPr>
            <p:ph idx="1"/>
          </p:nvPr>
        </p:nvSpPr>
        <p:spPr>
          <a:xfrm>
            <a:off x="739778" y="825500"/>
            <a:ext cx="7826375" cy="628090"/>
          </a:xfrm>
        </p:spPr>
        <p:txBody>
          <a:bodyPr/>
          <a:lstStyle/>
          <a:p>
            <a:endParaRPr lang="en-US"/>
          </a:p>
        </p:txBody>
      </p:sp>
    </p:spTree>
    <p:extLst>
      <p:ext uri="{BB962C8B-B14F-4D97-AF65-F5344CB8AC3E}">
        <p14:creationId xmlns:p14="http://schemas.microsoft.com/office/powerpoint/2010/main" val="1815436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POLITICS AND DRUG REGULATION</a:t>
            </a:r>
          </a:p>
        </p:txBody>
      </p:sp>
      <p:sp>
        <p:nvSpPr>
          <p:cNvPr id="3" name="Content Placeholder 2"/>
          <p:cNvSpPr>
            <a:spLocks noGrp="1"/>
          </p:cNvSpPr>
          <p:nvPr>
            <p:ph idx="1"/>
          </p:nvPr>
        </p:nvSpPr>
        <p:spPr>
          <a:xfrm>
            <a:off x="739778" y="825502"/>
            <a:ext cx="7826375" cy="5757700"/>
          </a:xfrm>
        </p:spPr>
        <p:txBody>
          <a:bodyPr/>
          <a:lstStyle/>
          <a:p>
            <a:r>
              <a:rPr lang="en-US" dirty="0"/>
              <a:t>Availability of medical products is a popular topic for politicians</a:t>
            </a:r>
          </a:p>
          <a:p>
            <a:r>
              <a:rPr lang="en-US" dirty="0"/>
              <a:t>Who could disagree with</a:t>
            </a:r>
          </a:p>
          <a:p>
            <a:pPr lvl="1"/>
            <a:r>
              <a:rPr lang="en-US" dirty="0"/>
              <a:t>Making effective drugs available faster</a:t>
            </a:r>
          </a:p>
          <a:p>
            <a:pPr lvl="1"/>
            <a:r>
              <a:rPr lang="en-US" dirty="0"/>
              <a:t>Giving dying patients more options</a:t>
            </a:r>
          </a:p>
          <a:p>
            <a:pPr lvl="1"/>
            <a:r>
              <a:rPr lang="en-US" dirty="0"/>
              <a:t>Reducing costs of drug development</a:t>
            </a:r>
          </a:p>
          <a:p>
            <a:r>
              <a:rPr lang="en-US" dirty="0"/>
              <a:t>Legislative acts regularly directed at FDA</a:t>
            </a:r>
          </a:p>
          <a:p>
            <a:pPr lvl="1"/>
            <a:r>
              <a:rPr lang="en-US" sz="2000" dirty="0"/>
              <a:t>FDA Modernization Act (1997)</a:t>
            </a:r>
          </a:p>
          <a:p>
            <a:pPr lvl="1"/>
            <a:r>
              <a:rPr lang="en-US" sz="2000" dirty="0"/>
              <a:t>Medical Device User Fee and Modernization Act (2002)</a:t>
            </a:r>
          </a:p>
          <a:p>
            <a:pPr lvl="1"/>
            <a:r>
              <a:rPr lang="en-US" sz="2000" dirty="0"/>
              <a:t>Food and Drug Administration Amendments Act (FDAAA) (2007)</a:t>
            </a:r>
          </a:p>
          <a:p>
            <a:pPr lvl="1"/>
            <a:r>
              <a:rPr lang="en-US" sz="2000" dirty="0"/>
              <a:t>Food and Drug Administration Safety and Innovation Act (FDASIA) (2012)</a:t>
            </a:r>
          </a:p>
          <a:p>
            <a:pPr lvl="1"/>
            <a:endParaRPr lang="en-US" dirty="0"/>
          </a:p>
        </p:txBody>
      </p:sp>
    </p:spTree>
    <p:extLst>
      <p:ext uri="{BB962C8B-B14F-4D97-AF65-F5344CB8AC3E}">
        <p14:creationId xmlns:p14="http://schemas.microsoft.com/office/powerpoint/2010/main" val="1786221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8" y="128590"/>
            <a:ext cx="8520113" cy="558800"/>
          </a:xfrm>
        </p:spPr>
        <p:txBody>
          <a:bodyPr/>
          <a:lstStyle/>
          <a:p>
            <a:r>
              <a:rPr lang="en-US" dirty="0"/>
              <a:t>MOVING TO EXTREMES?</a:t>
            </a:r>
          </a:p>
        </p:txBody>
      </p:sp>
      <p:sp>
        <p:nvSpPr>
          <p:cNvPr id="3" name="Content Placeholder 2"/>
          <p:cNvSpPr>
            <a:spLocks noGrp="1"/>
          </p:cNvSpPr>
          <p:nvPr>
            <p:ph idx="1"/>
          </p:nvPr>
        </p:nvSpPr>
        <p:spPr>
          <a:xfrm>
            <a:off x="561978" y="1193800"/>
            <a:ext cx="7826375" cy="3316006"/>
          </a:xfrm>
        </p:spPr>
        <p:txBody>
          <a:bodyPr/>
          <a:lstStyle/>
          <a:p>
            <a:r>
              <a:rPr lang="en-US" dirty="0"/>
              <a:t>An early leading candidate for Commissioner of the U.S. Food and Drug Administration was on record as promoting the elimination of the requirement that new medical products be shown effective prior to marketing</a:t>
            </a:r>
          </a:p>
          <a:p>
            <a:r>
              <a:rPr lang="en-US" dirty="0"/>
              <a:t>We are living in “interesting times”</a:t>
            </a:r>
          </a:p>
          <a:p>
            <a:endParaRPr lang="en-US" dirty="0"/>
          </a:p>
        </p:txBody>
      </p:sp>
    </p:spTree>
    <p:extLst>
      <p:ext uri="{BB962C8B-B14F-4D97-AF65-F5344CB8AC3E}">
        <p14:creationId xmlns:p14="http://schemas.microsoft.com/office/powerpoint/2010/main" val="4128775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CONCLUDING COMMENTS</a:t>
            </a:r>
          </a:p>
        </p:txBody>
      </p:sp>
      <p:sp>
        <p:nvSpPr>
          <p:cNvPr id="3" name="Content Placeholder 2"/>
          <p:cNvSpPr>
            <a:spLocks noGrp="1"/>
          </p:cNvSpPr>
          <p:nvPr>
            <p:ph idx="1"/>
          </p:nvPr>
        </p:nvSpPr>
        <p:spPr>
          <a:xfrm>
            <a:off x="739778" y="825502"/>
            <a:ext cx="7826375" cy="5193443"/>
          </a:xfrm>
        </p:spPr>
        <p:txBody>
          <a:bodyPr/>
          <a:lstStyle/>
          <a:p>
            <a:r>
              <a:rPr lang="en-US" dirty="0"/>
              <a:t>Clinical </a:t>
            </a:r>
            <a:r>
              <a:rPr lang="en-US" dirty="0" err="1"/>
              <a:t>trialists</a:t>
            </a:r>
            <a:r>
              <a:rPr lang="en-US" dirty="0"/>
              <a:t> have always faced challenges</a:t>
            </a:r>
          </a:p>
          <a:p>
            <a:r>
              <a:rPr lang="en-US" dirty="0"/>
              <a:t>Challenges today are pretty exciting</a:t>
            </a:r>
          </a:p>
          <a:p>
            <a:pPr lvl="1"/>
            <a:r>
              <a:rPr lang="en-US" dirty="0"/>
              <a:t>How successful can we be at individualizing therapy (without drastically increasing costs) </a:t>
            </a:r>
          </a:p>
          <a:p>
            <a:pPr lvl="1"/>
            <a:r>
              <a:rPr lang="en-US" dirty="0"/>
              <a:t>Can we reduce costs by embedding research into clinical practice (and getting more generalizable results in the process)</a:t>
            </a:r>
          </a:p>
          <a:p>
            <a:pPr lvl="1"/>
            <a:r>
              <a:rPr lang="en-US" dirty="0"/>
              <a:t>Can we improve outcomes with new </a:t>
            </a:r>
            <a:r>
              <a:rPr lang="en-US" dirty="0" err="1"/>
              <a:t>technolog</a:t>
            </a:r>
            <a:r>
              <a:rPr lang="en-US" dirty="0"/>
              <a:t> </a:t>
            </a:r>
            <a:r>
              <a:rPr lang="en-US" dirty="0" err="1"/>
              <a:t>ies</a:t>
            </a:r>
            <a:r>
              <a:rPr lang="en-US" dirty="0"/>
              <a:t> (imaging, mobile apps)</a:t>
            </a:r>
          </a:p>
          <a:p>
            <a:r>
              <a:rPr lang="en-US" dirty="0"/>
              <a:t>Advancing the value of, and need for, rigorous approaches to medical research, is more important than ever</a:t>
            </a:r>
          </a:p>
        </p:txBody>
      </p:sp>
    </p:spTree>
    <p:extLst>
      <p:ext uri="{BB962C8B-B14F-4D97-AF65-F5344CB8AC3E}">
        <p14:creationId xmlns:p14="http://schemas.microsoft.com/office/powerpoint/2010/main" val="181846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 ISSUES</a:t>
            </a:r>
          </a:p>
        </p:txBody>
      </p:sp>
      <p:sp>
        <p:nvSpPr>
          <p:cNvPr id="3" name="Content Placeholder 2"/>
          <p:cNvSpPr>
            <a:spLocks noGrp="1"/>
          </p:cNvSpPr>
          <p:nvPr>
            <p:ph idx="1"/>
          </p:nvPr>
        </p:nvSpPr>
        <p:spPr>
          <a:xfrm>
            <a:off x="739778" y="825502"/>
            <a:ext cx="7826375" cy="3039007"/>
          </a:xfrm>
        </p:spPr>
        <p:txBody>
          <a:bodyPr/>
          <a:lstStyle/>
          <a:p>
            <a:r>
              <a:rPr lang="en-US" dirty="0"/>
              <a:t>Getting the right answer faster</a:t>
            </a:r>
          </a:p>
          <a:p>
            <a:r>
              <a:rPr lang="en-US" dirty="0"/>
              <a:t>Getting a “real-world” answer</a:t>
            </a:r>
          </a:p>
          <a:p>
            <a:r>
              <a:rPr lang="en-US" dirty="0"/>
              <a:t>Reducing costs of drug development</a:t>
            </a:r>
          </a:p>
          <a:p>
            <a:r>
              <a:rPr lang="en-US" dirty="0"/>
              <a:t>Individualizing treatment</a:t>
            </a:r>
          </a:p>
          <a:p>
            <a:r>
              <a:rPr lang="en-US" dirty="0"/>
              <a:t>Ethical issues in trial design</a:t>
            </a:r>
          </a:p>
          <a:p>
            <a:r>
              <a:rPr lang="en-US" dirty="0"/>
              <a:t>Politics!</a:t>
            </a:r>
          </a:p>
        </p:txBody>
      </p:sp>
    </p:spTree>
    <p:extLst>
      <p:ext uri="{BB962C8B-B14F-4D97-AF65-F5344CB8AC3E}">
        <p14:creationId xmlns:p14="http://schemas.microsoft.com/office/powerpoint/2010/main" val="317456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8" y="2655889"/>
            <a:ext cx="8520113" cy="558800"/>
          </a:xfrm>
        </p:spPr>
        <p:txBody>
          <a:bodyPr/>
          <a:lstStyle/>
          <a:p>
            <a:pPr algn="ctr"/>
            <a:r>
              <a:rPr lang="en-US" sz="5400" dirty="0"/>
              <a:t>INDIVIDUALIZATION OF TREATMENT</a:t>
            </a:r>
          </a:p>
        </p:txBody>
      </p:sp>
      <p:sp>
        <p:nvSpPr>
          <p:cNvPr id="3" name="Content Placeholder 2"/>
          <p:cNvSpPr>
            <a:spLocks noGrp="1"/>
          </p:cNvSpPr>
          <p:nvPr>
            <p:ph idx="1"/>
          </p:nvPr>
        </p:nvSpPr>
        <p:spPr>
          <a:xfrm>
            <a:off x="739778" y="4089400"/>
            <a:ext cx="7826375" cy="628090"/>
          </a:xfrm>
        </p:spPr>
        <p:txBody>
          <a:bodyPr/>
          <a:lstStyle/>
          <a:p>
            <a:endParaRPr lang="en-US" dirty="0"/>
          </a:p>
        </p:txBody>
      </p:sp>
    </p:spTree>
    <p:extLst>
      <p:ext uri="{BB962C8B-B14F-4D97-AF65-F5344CB8AC3E}">
        <p14:creationId xmlns:p14="http://schemas.microsoft.com/office/powerpoint/2010/main" val="388291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DRUGS TO PATIENTS</a:t>
            </a:r>
          </a:p>
        </p:txBody>
      </p:sp>
      <p:sp>
        <p:nvSpPr>
          <p:cNvPr id="3" name="Content Placeholder 2"/>
          <p:cNvSpPr>
            <a:spLocks noGrp="1"/>
          </p:cNvSpPr>
          <p:nvPr>
            <p:ph idx="1"/>
          </p:nvPr>
        </p:nvSpPr>
        <p:spPr>
          <a:xfrm>
            <a:off x="739778" y="825500"/>
            <a:ext cx="7826375" cy="3798189"/>
          </a:xfrm>
        </p:spPr>
        <p:txBody>
          <a:bodyPr/>
          <a:lstStyle/>
          <a:p>
            <a:r>
              <a:rPr lang="en-US" dirty="0"/>
              <a:t>Precision medicine:  finding which drugs work best in patients with specific characteristics</a:t>
            </a:r>
          </a:p>
          <a:p>
            <a:r>
              <a:rPr lang="en-US" dirty="0"/>
              <a:t>Idea not new—attempts to test cancer drugs on tumor samples </a:t>
            </a:r>
            <a:r>
              <a:rPr lang="en-US" i="1" dirty="0"/>
              <a:t>in vitro </a:t>
            </a:r>
            <a:r>
              <a:rPr lang="en-US" dirty="0"/>
              <a:t>back in the 1980s</a:t>
            </a:r>
          </a:p>
          <a:p>
            <a:pPr lvl="1"/>
            <a:r>
              <a:rPr lang="en-US" dirty="0"/>
              <a:t>Human tumor </a:t>
            </a:r>
            <a:r>
              <a:rPr lang="en-US" dirty="0" err="1"/>
              <a:t>clonogenic</a:t>
            </a:r>
            <a:r>
              <a:rPr lang="en-US" dirty="0"/>
              <a:t> assay (Salmon, 1984)</a:t>
            </a:r>
          </a:p>
          <a:p>
            <a:r>
              <a:rPr lang="en-US" dirty="0"/>
              <a:t>Most progress in cancer, where drugs are designed to target tumors with certain genetic characteristics</a:t>
            </a:r>
          </a:p>
        </p:txBody>
      </p:sp>
    </p:spTree>
    <p:extLst>
      <p:ext uri="{BB962C8B-B14F-4D97-AF65-F5344CB8AC3E}">
        <p14:creationId xmlns:p14="http://schemas.microsoft.com/office/powerpoint/2010/main" val="307068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14" y="141289"/>
            <a:ext cx="8520113" cy="558800"/>
          </a:xfrm>
        </p:spPr>
        <p:txBody>
          <a:bodyPr/>
          <a:lstStyle/>
          <a:p>
            <a:r>
              <a:rPr lang="en-US" dirty="0"/>
              <a:t>SUCCESSES AND UNCERTAINTIES</a:t>
            </a:r>
          </a:p>
        </p:txBody>
      </p:sp>
      <p:sp>
        <p:nvSpPr>
          <p:cNvPr id="3" name="Content Placeholder 2"/>
          <p:cNvSpPr>
            <a:spLocks noGrp="1"/>
          </p:cNvSpPr>
          <p:nvPr>
            <p:ph idx="1"/>
          </p:nvPr>
        </p:nvSpPr>
        <p:spPr>
          <a:xfrm>
            <a:off x="559526" y="938350"/>
            <a:ext cx="8229600" cy="4003373"/>
          </a:xfrm>
        </p:spPr>
        <p:txBody>
          <a:bodyPr/>
          <a:lstStyle/>
          <a:p>
            <a:r>
              <a:rPr lang="en-US" dirty="0"/>
              <a:t>Some real successes</a:t>
            </a:r>
          </a:p>
          <a:p>
            <a:pPr lvl="1"/>
            <a:r>
              <a:rPr lang="en-US" dirty="0" err="1"/>
              <a:t>Traztuzumab</a:t>
            </a:r>
            <a:r>
              <a:rPr lang="en-US" dirty="0"/>
              <a:t> (Her2/</a:t>
            </a:r>
            <a:r>
              <a:rPr lang="en-US" dirty="0" err="1"/>
              <a:t>neu</a:t>
            </a:r>
            <a:r>
              <a:rPr lang="en-US" dirty="0"/>
              <a:t>)</a:t>
            </a:r>
          </a:p>
          <a:p>
            <a:pPr lvl="1"/>
            <a:r>
              <a:rPr lang="en-US" dirty="0" err="1"/>
              <a:t>Erlotinib</a:t>
            </a:r>
            <a:r>
              <a:rPr lang="en-US" dirty="0"/>
              <a:t> (EFGR)</a:t>
            </a:r>
          </a:p>
          <a:p>
            <a:pPr lvl="1"/>
            <a:r>
              <a:rPr lang="en-US" dirty="0" err="1"/>
              <a:t>Imatinib</a:t>
            </a:r>
            <a:r>
              <a:rPr lang="en-US" dirty="0"/>
              <a:t> (BCR/ABL)</a:t>
            </a:r>
          </a:p>
          <a:p>
            <a:r>
              <a:rPr lang="en-US" dirty="0"/>
              <a:t>Some uncertainties</a:t>
            </a:r>
          </a:p>
          <a:p>
            <a:pPr lvl="1"/>
            <a:r>
              <a:rPr lang="en-US" dirty="0" err="1"/>
              <a:t>Cetuximab</a:t>
            </a:r>
            <a:r>
              <a:rPr lang="en-US" dirty="0"/>
              <a:t> targeted EFGR mutations, has modest effects in those with and without these mutations</a:t>
            </a:r>
          </a:p>
          <a:p>
            <a:pPr lvl="1"/>
            <a:r>
              <a:rPr lang="en-US" dirty="0" err="1"/>
              <a:t>Traztuzumab</a:t>
            </a:r>
            <a:r>
              <a:rPr lang="en-US" dirty="0"/>
              <a:t> showed effects in Her2 negatives </a:t>
            </a:r>
          </a:p>
          <a:p>
            <a:pPr lvl="1"/>
            <a:endParaRPr lang="en-US" dirty="0"/>
          </a:p>
        </p:txBody>
      </p:sp>
    </p:spTree>
    <p:extLst>
      <p:ext uri="{BB962C8B-B14F-4D97-AF65-F5344CB8AC3E}">
        <p14:creationId xmlns:p14="http://schemas.microsoft.com/office/powerpoint/2010/main" val="12992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PROPOSED APPROACHES</a:t>
            </a:r>
          </a:p>
        </p:txBody>
      </p:sp>
      <p:sp>
        <p:nvSpPr>
          <p:cNvPr id="3" name="Content Placeholder 2"/>
          <p:cNvSpPr>
            <a:spLocks noGrp="1"/>
          </p:cNvSpPr>
          <p:nvPr>
            <p:ph idx="1"/>
          </p:nvPr>
        </p:nvSpPr>
        <p:spPr>
          <a:xfrm>
            <a:off x="739778" y="825502"/>
            <a:ext cx="7826375" cy="5090851"/>
          </a:xfrm>
        </p:spPr>
        <p:txBody>
          <a:bodyPr/>
          <a:lstStyle/>
          <a:p>
            <a:r>
              <a:rPr lang="en-US" dirty="0"/>
              <a:t>Randomize only those who express molecular target</a:t>
            </a:r>
          </a:p>
          <a:p>
            <a:r>
              <a:rPr lang="en-US" dirty="0"/>
              <a:t>Randomize all but allocate more alpha to targeted subgroup</a:t>
            </a:r>
          </a:p>
          <a:p>
            <a:r>
              <a:rPr lang="en-US" dirty="0"/>
              <a:t>Randomize all in stage 1, select responsive subset at end of that stage, continue trial with more alpha allocated to that subset for final analysis</a:t>
            </a:r>
          </a:p>
          <a:p>
            <a:r>
              <a:rPr lang="en-US" dirty="0"/>
              <a:t>Randomize to marker-based strategy versus non-marker based strategy, then to regimen within those groups</a:t>
            </a:r>
          </a:p>
        </p:txBody>
      </p:sp>
    </p:spTree>
    <p:extLst>
      <p:ext uri="{BB962C8B-B14F-4D97-AF65-F5344CB8AC3E}">
        <p14:creationId xmlns:p14="http://schemas.microsoft.com/office/powerpoint/2010/main" val="668339511"/>
      </p:ext>
    </p:extLst>
  </p:cSld>
  <p:clrMapOvr>
    <a:masterClrMapping/>
  </p:clrMapOvr>
</p:sld>
</file>

<file path=ppt/theme/theme1.xml><?xml version="1.0" encoding="utf-8"?>
<a:theme xmlns:a="http://schemas.openxmlformats.org/drawingml/2006/main" name="Penn Medicine Template 2009">
  <a:themeElements>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ln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124674</TotalTime>
  <Pages>32</Pages>
  <Words>2656</Words>
  <Application>Microsoft Office PowerPoint</Application>
  <PresentationFormat>Letter Paper (8.5x11 in)</PresentationFormat>
  <Paragraphs>351</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Comic Sans MS</vt:lpstr>
      <vt:lpstr>Franklin Gothic Book</vt:lpstr>
      <vt:lpstr>Gill Sans</vt:lpstr>
      <vt:lpstr>Gill Sans MT</vt:lpstr>
      <vt:lpstr>Wingdings</vt:lpstr>
      <vt:lpstr>Penn Medicine Template 2009</vt:lpstr>
      <vt:lpstr>  CLINICAL TRIALS IN THE TWENTY-FIRST CENTURY: ONGOING CHALLENGES AND EMERGING ISSUES </vt:lpstr>
      <vt:lpstr>PowerPoint Presentation</vt:lpstr>
      <vt:lpstr>CLINICAL TRIALS TIMELINE</vt:lpstr>
      <vt:lpstr>ISSUES EMERGE/INTENSIFY REGULARLY</vt:lpstr>
      <vt:lpstr>BIG PICTURE ISSUES</vt:lpstr>
      <vt:lpstr>INDIVIDUALIZATION OF TREATMENT</vt:lpstr>
      <vt:lpstr>MATCHING DRUGS TO PATIENTS</vt:lpstr>
      <vt:lpstr>SUCCESSES AND UNCERTAINTIES</vt:lpstr>
      <vt:lpstr>MANY PROPOSED APPROACHES</vt:lpstr>
      <vt:lpstr>“BASKET” AND “PLATFORM” TRIALS</vt:lpstr>
      <vt:lpstr>ISSUES</vt:lpstr>
      <vt:lpstr>PRAGMATIC TRIALS</vt:lpstr>
      <vt:lpstr>WHAT IS A “PRAGMATIC” TRIAL?</vt:lpstr>
      <vt:lpstr>“REAL WORLD” APPROACH</vt:lpstr>
      <vt:lpstr>SOME EXAMPLES</vt:lpstr>
      <vt:lpstr>ISSUES</vt:lpstr>
      <vt:lpstr>HYPOTHESIS TESTING</vt:lpstr>
      <vt:lpstr>YEAS AND NAYS FOR HYPOTHESIS TESTING</vt:lpstr>
      <vt:lpstr>ARGUMENTS MADE AGAINST HYPOTHESIS TESTING</vt:lpstr>
      <vt:lpstr>STATEMENT ON P-VALUES</vt:lpstr>
      <vt:lpstr>SIX PRINCIPLES</vt:lpstr>
      <vt:lpstr>ISSUES</vt:lpstr>
      <vt:lpstr>CHALLENGES TO THE RCT PARADIGM</vt:lpstr>
      <vt:lpstr>RANDOMIZATION AS “GOLD STANDARD”</vt:lpstr>
      <vt:lpstr>PUSHBACK</vt:lpstr>
      <vt:lpstr>A DIFFERENT KIND OF CHALLENGE</vt:lpstr>
      <vt:lpstr>PowerPoint Presentation</vt:lpstr>
      <vt:lpstr>PROPOSED CRITERIA FOR HISTORICALLY CONTROLLED TRIAL</vt:lpstr>
      <vt:lpstr>EBOLA EPIDEMIC 2014-15</vt:lpstr>
      <vt:lpstr> EBOLA MORTALITY</vt:lpstr>
      <vt:lpstr>IMPLICATIONS</vt:lpstr>
      <vt:lpstr>CONSEQUENCES</vt:lpstr>
      <vt:lpstr>INTEGRATING CLINICAL RESEARCH INTO EPIDEMIC RESPONSE  THE EBOLA EXPERIENCE</vt:lpstr>
      <vt:lpstr>NAT’L ACADEMY COMMITTEE</vt:lpstr>
      <vt:lpstr>PowerPoint Presentation</vt:lpstr>
      <vt:lpstr>PowerPoint Presentation</vt:lpstr>
      <vt:lpstr>IS IT ETHICAL TO DO RESEARCH DURING OUTBREAKS?   </vt:lpstr>
      <vt:lpstr>PowerPoint Presentation</vt:lpstr>
      <vt:lpstr>PowerPoint Presentation</vt:lpstr>
      <vt:lpstr>PowerPoint Presentation</vt:lpstr>
      <vt:lpstr>POLITICAL CHALLENGES</vt:lpstr>
      <vt:lpstr>POLITICS AND DRUG REGULATION</vt:lpstr>
      <vt:lpstr>MOVING TO EXTREMES?</vt:lpstr>
      <vt:lpstr>CONCLUDING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PWheeler</dc:creator>
  <cp:lastModifiedBy>ACC Liverpool</cp:lastModifiedBy>
  <cp:revision>1668</cp:revision>
  <cp:lastPrinted>2003-06-10T14:31:25Z</cp:lastPrinted>
  <dcterms:created xsi:type="dcterms:W3CDTF">2006-02-16T01:55:53Z</dcterms:created>
  <dcterms:modified xsi:type="dcterms:W3CDTF">2017-05-08T07:50:11Z</dcterms:modified>
</cp:coreProperties>
</file>